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10287000" cx="1828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0" roundtripDataSignature="AMtx7miOQgNZVTwVthZNUJMqme9pF+Tit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5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6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6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0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0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1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1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1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1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4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4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4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bit.ly/CU-CorningAccelerator" TargetMode="External"/><Relationship Id="rId4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7" Type="http://schemas.openxmlformats.org/officeDocument/2006/relationships/image" Target="../media/image11.jpg"/><Relationship Id="rId8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jpg"/><Relationship Id="rId4" Type="http://schemas.openxmlformats.org/officeDocument/2006/relationships/image" Target="../media/image17.png"/><Relationship Id="rId5" Type="http://schemas.openxmlformats.org/officeDocument/2006/relationships/image" Target="../media/image16.jpg"/><Relationship Id="rId6" Type="http://schemas.openxmlformats.org/officeDocument/2006/relationships/image" Target="../media/image1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Relationship Id="rId4" Type="http://schemas.openxmlformats.org/officeDocument/2006/relationships/image" Target="../media/image1.png"/><Relationship Id="rId5" Type="http://schemas.openxmlformats.org/officeDocument/2006/relationships/image" Target="../media/image13.png"/><Relationship Id="rId6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2105075"/>
            <a:ext cx="18288000" cy="4534010"/>
          </a:xfrm>
          <a:custGeom>
            <a:rect b="b" l="l" r="r" t="t"/>
            <a:pathLst>
              <a:path extrusionOk="0" h="2029933" w="8187765">
                <a:moveTo>
                  <a:pt x="0" y="0"/>
                </a:moveTo>
                <a:lnTo>
                  <a:pt x="8187765" y="0"/>
                </a:lnTo>
                <a:lnTo>
                  <a:pt x="8187765" y="2029933"/>
                </a:lnTo>
                <a:lnTo>
                  <a:pt x="0" y="2029933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</p:sp>
      <p:sp>
        <p:nvSpPr>
          <p:cNvPr id="85" name="Google Shape;85;p1"/>
          <p:cNvSpPr txBox="1"/>
          <p:nvPr/>
        </p:nvSpPr>
        <p:spPr>
          <a:xfrm>
            <a:off x="1028700" y="2749975"/>
            <a:ext cx="7631400" cy="23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00" u="none" cap="none" strike="noStrike">
                <a:solidFill>
                  <a:srgbClr val="EDC84E"/>
                </a:solidFill>
                <a:latin typeface="Calibri"/>
                <a:ea typeface="Calibri"/>
                <a:cs typeface="Calibri"/>
                <a:sym typeface="Calibri"/>
              </a:rPr>
              <a:t>ADVANCED MATERIALS PRIZE</a:t>
            </a: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8700" y="8648126"/>
            <a:ext cx="3693803" cy="610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71543" y="8724607"/>
            <a:ext cx="3056567" cy="45721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1028700" y="2422313"/>
            <a:ext cx="10432111" cy="35003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E1EFFA"/>
                </a:solidFill>
                <a:latin typeface="Calibri"/>
                <a:ea typeface="Calibri"/>
                <a:cs typeface="Calibri"/>
                <a:sym typeface="Calibri"/>
              </a:rPr>
              <a:t>COLUMBIA LAB-TO-MARKET</a:t>
            </a:r>
            <a:endParaRPr/>
          </a:p>
        </p:txBody>
      </p:sp>
      <p:sp>
        <p:nvSpPr>
          <p:cNvPr id="89" name="Google Shape;89;p1"/>
          <p:cNvSpPr txBox="1"/>
          <p:nvPr/>
        </p:nvSpPr>
        <p:spPr>
          <a:xfrm>
            <a:off x="1028700" y="5832263"/>
            <a:ext cx="10432111" cy="35003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E1EFFA"/>
                </a:solidFill>
                <a:latin typeface="Calibri"/>
                <a:ea typeface="Calibri"/>
                <a:cs typeface="Calibri"/>
                <a:sym typeface="Calibri"/>
              </a:rPr>
              <a:t>WITH CORNING INC.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0"/>
          <p:cNvSpPr/>
          <p:nvPr/>
        </p:nvSpPr>
        <p:spPr>
          <a:xfrm>
            <a:off x="0" y="679952"/>
            <a:ext cx="18288000" cy="1452616"/>
          </a:xfrm>
          <a:custGeom>
            <a:rect b="b" l="l" r="r" t="t"/>
            <a:pathLst>
              <a:path extrusionOk="0" h="650354" w="8187765">
                <a:moveTo>
                  <a:pt x="0" y="0"/>
                </a:moveTo>
                <a:lnTo>
                  <a:pt x="8187765" y="0"/>
                </a:lnTo>
                <a:lnTo>
                  <a:pt x="8187765" y="650354"/>
                </a:lnTo>
                <a:lnTo>
                  <a:pt x="0" y="650354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</p:sp>
      <p:sp>
        <p:nvSpPr>
          <p:cNvPr id="223" name="Google Shape;223;p10"/>
          <p:cNvSpPr txBox="1"/>
          <p:nvPr/>
        </p:nvSpPr>
        <p:spPr>
          <a:xfrm>
            <a:off x="1028700" y="958050"/>
            <a:ext cx="16436068" cy="674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16" u="none" cap="none" strike="noStrike">
                <a:solidFill>
                  <a:srgbClr val="EDC84E"/>
                </a:solidFill>
                <a:latin typeface="Calibri"/>
                <a:ea typeface="Calibri"/>
                <a:cs typeface="Calibri"/>
                <a:sym typeface="Calibri"/>
              </a:rPr>
              <a:t>ADDITIONAL FOCUS AREAS</a:t>
            </a:r>
            <a:endParaRPr/>
          </a:p>
        </p:txBody>
      </p:sp>
      <p:sp>
        <p:nvSpPr>
          <p:cNvPr id="224" name="Google Shape;224;p10"/>
          <p:cNvSpPr txBox="1"/>
          <p:nvPr/>
        </p:nvSpPr>
        <p:spPr>
          <a:xfrm>
            <a:off x="1003891" y="2705100"/>
            <a:ext cx="8991600" cy="56682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2900" lvl="0" marL="342900" marR="0" rtl="0" algn="l">
              <a:lnSpc>
                <a:spcPct val="104968"/>
              </a:lnSpc>
              <a:spcBef>
                <a:spcPts val="0"/>
              </a:spcBef>
              <a:spcAft>
                <a:spcPts val="0"/>
              </a:spcAft>
              <a:buClr>
                <a:srgbClr val="003373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Optical communications</a:t>
            </a:r>
            <a:endParaRPr/>
          </a:p>
          <a:p>
            <a:pPr indent="-139700" lvl="0" marL="342900" marR="0" rtl="0" algn="l">
              <a:lnSpc>
                <a:spcPct val="10496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337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4968"/>
              </a:lnSpc>
              <a:spcBef>
                <a:spcPts val="0"/>
              </a:spcBef>
              <a:spcAft>
                <a:spcPts val="0"/>
              </a:spcAft>
              <a:buClr>
                <a:srgbClr val="003373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1D-2D-3D polymer</a:t>
            </a:r>
            <a:endParaRPr/>
          </a:p>
          <a:p>
            <a:pPr indent="-139700" lvl="0" marL="342900" marR="0" rtl="0" algn="l">
              <a:lnSpc>
                <a:spcPct val="10496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337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4968"/>
              </a:lnSpc>
              <a:spcBef>
                <a:spcPts val="0"/>
              </a:spcBef>
              <a:spcAft>
                <a:spcPts val="0"/>
              </a:spcAft>
              <a:buClr>
                <a:srgbClr val="003373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Phase change materials</a:t>
            </a:r>
            <a:endParaRPr/>
          </a:p>
          <a:p>
            <a:pPr indent="-139700" lvl="0" marL="342900" marR="0" rtl="0" algn="l">
              <a:lnSpc>
                <a:spcPct val="10496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337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4968"/>
              </a:lnSpc>
              <a:spcBef>
                <a:spcPts val="0"/>
              </a:spcBef>
              <a:spcAft>
                <a:spcPts val="0"/>
              </a:spcAft>
              <a:buClr>
                <a:srgbClr val="003373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Roll-to-roll processing of novel systems</a:t>
            </a:r>
            <a:endParaRPr/>
          </a:p>
          <a:p>
            <a:pPr indent="0" lvl="0" marL="0" marR="0" rtl="0" algn="l">
              <a:lnSpc>
                <a:spcPct val="104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00337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4968"/>
              </a:lnSpc>
              <a:spcBef>
                <a:spcPts val="0"/>
              </a:spcBef>
              <a:spcAft>
                <a:spcPts val="0"/>
              </a:spcAft>
              <a:buClr>
                <a:srgbClr val="003373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mmwave and terahertz technologies</a:t>
            </a:r>
            <a:endParaRPr/>
          </a:p>
          <a:p>
            <a:pPr indent="-139700" lvl="0" marL="342900" marR="0" rtl="0" algn="l">
              <a:lnSpc>
                <a:spcPct val="10496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337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4968"/>
              </a:lnSpc>
              <a:spcBef>
                <a:spcPts val="0"/>
              </a:spcBef>
              <a:spcAft>
                <a:spcPts val="0"/>
              </a:spcAft>
              <a:buClr>
                <a:srgbClr val="003373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Y-doped crystals</a:t>
            </a:r>
            <a:endParaRPr/>
          </a:p>
          <a:p>
            <a:pPr indent="-139700" lvl="0" marL="342900" marR="0" rtl="0" algn="l">
              <a:lnSpc>
                <a:spcPct val="10496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337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4968"/>
              </a:lnSpc>
              <a:spcBef>
                <a:spcPts val="0"/>
              </a:spcBef>
              <a:spcAft>
                <a:spcPts val="0"/>
              </a:spcAft>
              <a:buClr>
                <a:srgbClr val="003373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Novel catalysts</a:t>
            </a:r>
            <a:endParaRPr/>
          </a:p>
        </p:txBody>
      </p:sp>
      <p:pic>
        <p:nvPicPr>
          <p:cNvPr id="225" name="Google Shape;225;p10"/>
          <p:cNvPicPr preferRelativeResize="0"/>
          <p:nvPr/>
        </p:nvPicPr>
        <p:blipFill rotWithShape="1">
          <a:blip r:embed="rId3">
            <a:alphaModFix/>
          </a:blip>
          <a:srcRect b="7253" l="27206" r="0" t="0"/>
          <a:stretch/>
        </p:blipFill>
        <p:spPr>
          <a:xfrm>
            <a:off x="10007683" y="2698248"/>
            <a:ext cx="7543800" cy="6407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1"/>
          <p:cNvSpPr/>
          <p:nvPr/>
        </p:nvSpPr>
        <p:spPr>
          <a:xfrm>
            <a:off x="0" y="679952"/>
            <a:ext cx="18288000" cy="1452616"/>
          </a:xfrm>
          <a:custGeom>
            <a:rect b="b" l="l" r="r" t="t"/>
            <a:pathLst>
              <a:path extrusionOk="0" h="650354" w="8187765">
                <a:moveTo>
                  <a:pt x="0" y="0"/>
                </a:moveTo>
                <a:lnTo>
                  <a:pt x="8187765" y="0"/>
                </a:lnTo>
                <a:lnTo>
                  <a:pt x="8187765" y="650354"/>
                </a:lnTo>
                <a:lnTo>
                  <a:pt x="0" y="650354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</p:sp>
      <p:sp>
        <p:nvSpPr>
          <p:cNvPr id="231" name="Google Shape;231;p11"/>
          <p:cNvSpPr txBox="1"/>
          <p:nvPr/>
        </p:nvSpPr>
        <p:spPr>
          <a:xfrm>
            <a:off x="1028700" y="958050"/>
            <a:ext cx="16436068" cy="674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16" u="none" cap="none" strike="noStrike">
                <a:solidFill>
                  <a:srgbClr val="EDC84E"/>
                </a:solidFill>
                <a:latin typeface="Calibri"/>
                <a:ea typeface="Calibri"/>
                <a:cs typeface="Calibri"/>
                <a:sym typeface="Calibri"/>
              </a:rPr>
              <a:t>PROPOSAL: WHAT WE'RE LOOKING FOR</a:t>
            </a:r>
            <a:endParaRPr/>
          </a:p>
        </p:txBody>
      </p:sp>
      <p:sp>
        <p:nvSpPr>
          <p:cNvPr id="232" name="Google Shape;232;p11"/>
          <p:cNvSpPr txBox="1"/>
          <p:nvPr/>
        </p:nvSpPr>
        <p:spPr>
          <a:xfrm>
            <a:off x="1028700" y="3211473"/>
            <a:ext cx="7170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557AA0"/>
                </a:solidFill>
                <a:latin typeface="Calibri"/>
                <a:ea typeface="Calibri"/>
                <a:cs typeface="Calibri"/>
                <a:sym typeface="Calibri"/>
              </a:rPr>
              <a:t>What is your team composition and expertise?</a:t>
            </a:r>
            <a:endParaRPr/>
          </a:p>
        </p:txBody>
      </p:sp>
      <p:sp>
        <p:nvSpPr>
          <p:cNvPr id="233" name="Google Shape;233;p11"/>
          <p:cNvSpPr txBox="1"/>
          <p:nvPr/>
        </p:nvSpPr>
        <p:spPr>
          <a:xfrm>
            <a:off x="1028700" y="2626003"/>
            <a:ext cx="2398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TEAM</a:t>
            </a:r>
            <a:endParaRPr/>
          </a:p>
        </p:txBody>
      </p:sp>
      <p:sp>
        <p:nvSpPr>
          <p:cNvPr id="234" name="Google Shape;234;p11"/>
          <p:cNvSpPr txBox="1"/>
          <p:nvPr/>
        </p:nvSpPr>
        <p:spPr>
          <a:xfrm>
            <a:off x="1028700" y="5279927"/>
            <a:ext cx="72963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557AA0"/>
                </a:solidFill>
                <a:latin typeface="Calibri"/>
                <a:ea typeface="Calibri"/>
                <a:cs typeface="Calibri"/>
                <a:sym typeface="Calibri"/>
              </a:rPr>
              <a:t>Provide a non-confidential overview of your technology and current state of its development.</a:t>
            </a:r>
            <a:endParaRPr/>
          </a:p>
        </p:txBody>
      </p:sp>
      <p:sp>
        <p:nvSpPr>
          <p:cNvPr id="235" name="Google Shape;235;p11"/>
          <p:cNvSpPr txBox="1"/>
          <p:nvPr/>
        </p:nvSpPr>
        <p:spPr>
          <a:xfrm>
            <a:off x="1028700" y="4694457"/>
            <a:ext cx="3592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TECHNOLOGY</a:t>
            </a:r>
            <a:endParaRPr/>
          </a:p>
        </p:txBody>
      </p:sp>
      <p:sp>
        <p:nvSpPr>
          <p:cNvPr id="236" name="Google Shape;236;p11"/>
          <p:cNvSpPr txBox="1"/>
          <p:nvPr/>
        </p:nvSpPr>
        <p:spPr>
          <a:xfrm>
            <a:off x="9662043" y="3211473"/>
            <a:ext cx="71706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557AA0"/>
                </a:solidFill>
                <a:latin typeface="Calibri"/>
                <a:ea typeface="Calibri"/>
                <a:cs typeface="Calibri"/>
                <a:sym typeface="Calibri"/>
              </a:rPr>
              <a:t>What problem are you solving and what markets are you targeting?</a:t>
            </a:r>
            <a:endParaRPr/>
          </a:p>
        </p:txBody>
      </p:sp>
      <p:sp>
        <p:nvSpPr>
          <p:cNvPr id="237" name="Google Shape;237;p11"/>
          <p:cNvSpPr txBox="1"/>
          <p:nvPr/>
        </p:nvSpPr>
        <p:spPr>
          <a:xfrm>
            <a:off x="9662043" y="2626067"/>
            <a:ext cx="2398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PROBLEM</a:t>
            </a:r>
            <a:endParaRPr/>
          </a:p>
        </p:txBody>
      </p:sp>
      <p:sp>
        <p:nvSpPr>
          <p:cNvPr id="238" name="Google Shape;238;p11"/>
          <p:cNvSpPr txBox="1"/>
          <p:nvPr/>
        </p:nvSpPr>
        <p:spPr>
          <a:xfrm>
            <a:off x="9662043" y="5279927"/>
            <a:ext cx="72963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557AA0"/>
                </a:solidFill>
                <a:latin typeface="Calibri"/>
                <a:ea typeface="Calibri"/>
                <a:cs typeface="Calibri"/>
                <a:sym typeface="Calibri"/>
              </a:rPr>
              <a:t>Can your team participate in 2-5 sessions (1-4 hours per session) during the spring semester?</a:t>
            </a:r>
            <a:endParaRPr/>
          </a:p>
        </p:txBody>
      </p:sp>
      <p:sp>
        <p:nvSpPr>
          <p:cNvPr id="239" name="Google Shape;239;p11"/>
          <p:cNvSpPr txBox="1"/>
          <p:nvPr/>
        </p:nvSpPr>
        <p:spPr>
          <a:xfrm>
            <a:off x="9662043" y="4694457"/>
            <a:ext cx="3592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COMMITMENT</a:t>
            </a:r>
            <a:endParaRPr/>
          </a:p>
        </p:txBody>
      </p:sp>
      <p:sp>
        <p:nvSpPr>
          <p:cNvPr id="240" name="Google Shape;240;p11"/>
          <p:cNvSpPr txBox="1"/>
          <p:nvPr/>
        </p:nvSpPr>
        <p:spPr>
          <a:xfrm>
            <a:off x="1028700" y="8816615"/>
            <a:ext cx="16137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00" u="none" cap="none" strike="noStrike">
                <a:solidFill>
                  <a:srgbClr val="F27A6A"/>
                </a:solidFill>
                <a:latin typeface="Calibri"/>
                <a:ea typeface="Calibri"/>
                <a:cs typeface="Calibri"/>
                <a:sym typeface="Calibri"/>
              </a:rPr>
              <a:t>The application should take under 1 hour to complete.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2"/>
          <p:cNvSpPr/>
          <p:nvPr/>
        </p:nvSpPr>
        <p:spPr>
          <a:xfrm>
            <a:off x="0" y="679952"/>
            <a:ext cx="18288000" cy="1452616"/>
          </a:xfrm>
          <a:custGeom>
            <a:rect b="b" l="l" r="r" t="t"/>
            <a:pathLst>
              <a:path extrusionOk="0" h="650354" w="8187765">
                <a:moveTo>
                  <a:pt x="0" y="0"/>
                </a:moveTo>
                <a:lnTo>
                  <a:pt x="8187765" y="0"/>
                </a:lnTo>
                <a:lnTo>
                  <a:pt x="8187765" y="650354"/>
                </a:lnTo>
                <a:lnTo>
                  <a:pt x="0" y="650354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</p:sp>
      <p:sp>
        <p:nvSpPr>
          <p:cNvPr id="246" name="Google Shape;246;p12"/>
          <p:cNvSpPr/>
          <p:nvPr/>
        </p:nvSpPr>
        <p:spPr>
          <a:xfrm>
            <a:off x="1090900" y="5613681"/>
            <a:ext cx="14792838" cy="72644"/>
          </a:xfrm>
          <a:custGeom>
            <a:rect b="b" l="l" r="r" t="t"/>
            <a:pathLst>
              <a:path extrusionOk="0" h="69850" w="29148450">
                <a:moveTo>
                  <a:pt x="28857622" y="0"/>
                </a:moveTo>
                <a:lnTo>
                  <a:pt x="0" y="0"/>
                </a:lnTo>
                <a:lnTo>
                  <a:pt x="0" y="69850"/>
                </a:lnTo>
                <a:lnTo>
                  <a:pt x="29148450" y="69850"/>
                </a:lnTo>
                <a:lnTo>
                  <a:pt x="29148450" y="0"/>
                </a:lnTo>
                <a:close/>
              </a:path>
            </a:pathLst>
          </a:custGeom>
          <a:solidFill>
            <a:srgbClr val="CFE2F3"/>
          </a:solidFill>
          <a:ln>
            <a:noFill/>
          </a:ln>
        </p:spPr>
      </p:sp>
      <p:grpSp>
        <p:nvGrpSpPr>
          <p:cNvPr id="247" name="Google Shape;247;p12"/>
          <p:cNvGrpSpPr/>
          <p:nvPr/>
        </p:nvGrpSpPr>
        <p:grpSpPr>
          <a:xfrm>
            <a:off x="1029250" y="4966582"/>
            <a:ext cx="161422" cy="733860"/>
            <a:chOff x="117808" y="0"/>
            <a:chExt cx="215229" cy="978480"/>
          </a:xfrm>
        </p:grpSpPr>
        <p:sp>
          <p:nvSpPr>
            <p:cNvPr id="248" name="Google Shape;248;p12"/>
            <p:cNvSpPr/>
            <p:nvPr/>
          </p:nvSpPr>
          <p:spPr>
            <a:xfrm rot="5400000">
              <a:off x="-179394" y="461689"/>
              <a:ext cx="802621" cy="55104"/>
            </a:xfrm>
            <a:custGeom>
              <a:rect b="b" l="l" r="r" t="t"/>
              <a:pathLst>
                <a:path extrusionOk="0" h="69850" w="1017415">
                  <a:moveTo>
                    <a:pt x="726585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017415" y="69850"/>
                  </a:lnTo>
                  <a:lnTo>
                    <a:pt x="1017415" y="0"/>
                  </a:lnTo>
                  <a:close/>
                </a:path>
              </a:pathLst>
            </a:custGeom>
            <a:solidFill>
              <a:srgbClr val="003373"/>
            </a:solidFill>
            <a:ln>
              <a:noFill/>
            </a:ln>
          </p:spPr>
        </p:sp>
        <p:sp>
          <p:nvSpPr>
            <p:cNvPr id="249" name="Google Shape;249;p12"/>
            <p:cNvSpPr/>
            <p:nvPr/>
          </p:nvSpPr>
          <p:spPr>
            <a:xfrm>
              <a:off x="117808" y="762286"/>
              <a:ext cx="215229" cy="216194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33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12"/>
            <p:cNvSpPr/>
            <p:nvPr/>
          </p:nvSpPr>
          <p:spPr>
            <a:xfrm>
              <a:off x="117808" y="0"/>
              <a:ext cx="215229" cy="216194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33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1" name="Google Shape;251;p12"/>
          <p:cNvGrpSpPr/>
          <p:nvPr/>
        </p:nvGrpSpPr>
        <p:grpSpPr>
          <a:xfrm>
            <a:off x="4421765" y="4966582"/>
            <a:ext cx="161422" cy="733860"/>
            <a:chOff x="117808" y="0"/>
            <a:chExt cx="215229" cy="978480"/>
          </a:xfrm>
        </p:grpSpPr>
        <p:sp>
          <p:nvSpPr>
            <p:cNvPr id="252" name="Google Shape;252;p12"/>
            <p:cNvSpPr/>
            <p:nvPr/>
          </p:nvSpPr>
          <p:spPr>
            <a:xfrm rot="5400000">
              <a:off x="-179394" y="461689"/>
              <a:ext cx="802621" cy="55104"/>
            </a:xfrm>
            <a:custGeom>
              <a:rect b="b" l="l" r="r" t="t"/>
              <a:pathLst>
                <a:path extrusionOk="0" h="69850" w="1017415">
                  <a:moveTo>
                    <a:pt x="726585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017415" y="69850"/>
                  </a:lnTo>
                  <a:lnTo>
                    <a:pt x="1017415" y="0"/>
                  </a:lnTo>
                  <a:close/>
                </a:path>
              </a:pathLst>
            </a:custGeom>
            <a:solidFill>
              <a:srgbClr val="003373"/>
            </a:solidFill>
            <a:ln>
              <a:noFill/>
            </a:ln>
          </p:spPr>
        </p:sp>
        <p:sp>
          <p:nvSpPr>
            <p:cNvPr id="253" name="Google Shape;253;p12"/>
            <p:cNvSpPr/>
            <p:nvPr/>
          </p:nvSpPr>
          <p:spPr>
            <a:xfrm>
              <a:off x="117808" y="762286"/>
              <a:ext cx="215229" cy="216194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33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12"/>
            <p:cNvSpPr/>
            <p:nvPr/>
          </p:nvSpPr>
          <p:spPr>
            <a:xfrm>
              <a:off x="117808" y="0"/>
              <a:ext cx="215229" cy="216194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33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5" name="Google Shape;255;p12"/>
          <p:cNvSpPr txBox="1"/>
          <p:nvPr/>
        </p:nvSpPr>
        <p:spPr>
          <a:xfrm>
            <a:off x="10705638" y="2663007"/>
            <a:ext cx="22710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400" u="none" cap="none" strike="noStrike">
                <a:solidFill>
                  <a:srgbClr val="AAD439"/>
                </a:solidFill>
                <a:latin typeface="Calibri"/>
                <a:ea typeface="Calibri"/>
                <a:cs typeface="Calibri"/>
                <a:sym typeface="Calibri"/>
              </a:rPr>
              <a:t>Winner of Corning prize announced</a:t>
            </a:r>
            <a:endParaRPr/>
          </a:p>
        </p:txBody>
      </p:sp>
      <p:sp>
        <p:nvSpPr>
          <p:cNvPr id="256" name="Google Shape;256;p12"/>
          <p:cNvSpPr/>
          <p:nvPr/>
        </p:nvSpPr>
        <p:spPr>
          <a:xfrm>
            <a:off x="10785160" y="3688023"/>
            <a:ext cx="4246747" cy="97790"/>
          </a:xfrm>
          <a:custGeom>
            <a:rect b="b" l="l" r="r" t="t"/>
            <a:pathLst>
              <a:path extrusionOk="0" h="69850" w="3033391">
                <a:moveTo>
                  <a:pt x="2742561" y="0"/>
                </a:moveTo>
                <a:lnTo>
                  <a:pt x="0" y="0"/>
                </a:lnTo>
                <a:lnTo>
                  <a:pt x="0" y="69850"/>
                </a:lnTo>
                <a:lnTo>
                  <a:pt x="3033391" y="69850"/>
                </a:lnTo>
                <a:lnTo>
                  <a:pt x="3033391" y="0"/>
                </a:lnTo>
                <a:close/>
              </a:path>
            </a:pathLst>
          </a:custGeom>
          <a:solidFill>
            <a:srgbClr val="AAD439"/>
          </a:solidFill>
          <a:ln>
            <a:noFill/>
          </a:ln>
        </p:spPr>
      </p:sp>
      <p:sp>
        <p:nvSpPr>
          <p:cNvPr id="257" name="Google Shape;257;p12"/>
          <p:cNvSpPr txBox="1"/>
          <p:nvPr/>
        </p:nvSpPr>
        <p:spPr>
          <a:xfrm>
            <a:off x="4420325" y="2858348"/>
            <a:ext cx="27534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400" u="none" cap="none" strike="noStrike">
                <a:solidFill>
                  <a:srgbClr val="F27A6A"/>
                </a:solidFill>
                <a:latin typeface="Calibri"/>
                <a:ea typeface="Calibri"/>
                <a:cs typeface="Calibri"/>
                <a:sym typeface="Calibri"/>
              </a:rPr>
              <a:t>Optional Lean Launchpad sessions</a:t>
            </a:r>
            <a:endParaRPr/>
          </a:p>
        </p:txBody>
      </p:sp>
      <p:sp>
        <p:nvSpPr>
          <p:cNvPr id="258" name="Google Shape;258;p12"/>
          <p:cNvSpPr/>
          <p:nvPr/>
        </p:nvSpPr>
        <p:spPr>
          <a:xfrm>
            <a:off x="4483426" y="3687898"/>
            <a:ext cx="4799623" cy="97790"/>
          </a:xfrm>
          <a:custGeom>
            <a:rect b="b" l="l" r="r" t="t"/>
            <a:pathLst>
              <a:path extrusionOk="0" h="69850" w="3428302">
                <a:moveTo>
                  <a:pt x="3137472" y="0"/>
                </a:moveTo>
                <a:lnTo>
                  <a:pt x="0" y="0"/>
                </a:lnTo>
                <a:lnTo>
                  <a:pt x="0" y="69850"/>
                </a:lnTo>
                <a:lnTo>
                  <a:pt x="3428302" y="69850"/>
                </a:lnTo>
                <a:lnTo>
                  <a:pt x="3428302" y="0"/>
                </a:lnTo>
                <a:close/>
              </a:path>
            </a:pathLst>
          </a:custGeom>
          <a:solidFill>
            <a:srgbClr val="F27A6A"/>
          </a:solidFill>
          <a:ln>
            <a:noFill/>
          </a:ln>
        </p:spPr>
      </p:sp>
      <p:sp>
        <p:nvSpPr>
          <p:cNvPr id="259" name="Google Shape;259;p12"/>
          <p:cNvSpPr txBox="1"/>
          <p:nvPr/>
        </p:nvSpPr>
        <p:spPr>
          <a:xfrm>
            <a:off x="7565092" y="4021102"/>
            <a:ext cx="22710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400" u="none" cap="none" strike="noStrike">
                <a:solidFill>
                  <a:srgbClr val="EDC84E"/>
                </a:solidFill>
                <a:latin typeface="Calibri"/>
                <a:ea typeface="Calibri"/>
                <a:cs typeface="Calibri"/>
                <a:sym typeface="Calibri"/>
              </a:rPr>
              <a:t>Speakers series, other events</a:t>
            </a:r>
            <a:endParaRPr/>
          </a:p>
        </p:txBody>
      </p:sp>
      <p:sp>
        <p:nvSpPr>
          <p:cNvPr id="260" name="Google Shape;260;p12"/>
          <p:cNvSpPr/>
          <p:nvPr/>
        </p:nvSpPr>
        <p:spPr>
          <a:xfrm>
            <a:off x="7592833" y="5005557"/>
            <a:ext cx="4825345" cy="97790"/>
          </a:xfrm>
          <a:custGeom>
            <a:rect b="b" l="l" r="r" t="t"/>
            <a:pathLst>
              <a:path extrusionOk="0" h="69850" w="3446675">
                <a:moveTo>
                  <a:pt x="3155845" y="0"/>
                </a:moveTo>
                <a:lnTo>
                  <a:pt x="0" y="0"/>
                </a:lnTo>
                <a:lnTo>
                  <a:pt x="0" y="69850"/>
                </a:lnTo>
                <a:lnTo>
                  <a:pt x="3446675" y="69850"/>
                </a:lnTo>
                <a:lnTo>
                  <a:pt x="3446675" y="0"/>
                </a:lnTo>
                <a:close/>
              </a:path>
            </a:pathLst>
          </a:custGeom>
          <a:solidFill>
            <a:srgbClr val="EDC84E"/>
          </a:solidFill>
          <a:ln>
            <a:noFill/>
          </a:ln>
        </p:spPr>
      </p:sp>
      <p:sp>
        <p:nvSpPr>
          <p:cNvPr id="261" name="Google Shape;261;p12"/>
          <p:cNvSpPr txBox="1"/>
          <p:nvPr/>
        </p:nvSpPr>
        <p:spPr>
          <a:xfrm>
            <a:off x="1028700" y="958050"/>
            <a:ext cx="16436068" cy="674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16" u="none" cap="none" strike="noStrike">
                <a:solidFill>
                  <a:srgbClr val="EDC84E"/>
                </a:solidFill>
                <a:latin typeface="Calibri"/>
                <a:ea typeface="Calibri"/>
                <a:cs typeface="Calibri"/>
                <a:sym typeface="Calibri"/>
              </a:rPr>
              <a:t>TIMELINE &amp; FUNDING</a:t>
            </a:r>
            <a:endParaRPr/>
          </a:p>
        </p:txBody>
      </p:sp>
      <p:sp>
        <p:nvSpPr>
          <p:cNvPr id="262" name="Google Shape;262;p12"/>
          <p:cNvSpPr txBox="1"/>
          <p:nvPr/>
        </p:nvSpPr>
        <p:spPr>
          <a:xfrm>
            <a:off x="7592833" y="5978880"/>
            <a:ext cx="2153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48678D"/>
                </a:solidFill>
                <a:latin typeface="Calibri"/>
                <a:ea typeface="Calibri"/>
                <a:cs typeface="Calibri"/>
                <a:sym typeface="Calibri"/>
              </a:rPr>
              <a:t>APR</a:t>
            </a:r>
            <a:r>
              <a:rPr b="0" i="0" lang="en-US" sz="2400" u="none" cap="none" strike="noStrike">
                <a:solidFill>
                  <a:srgbClr val="48678D"/>
                </a:solidFill>
                <a:latin typeface="Calibri"/>
                <a:ea typeface="Calibri"/>
                <a:cs typeface="Calibri"/>
                <a:sym typeface="Calibri"/>
              </a:rPr>
              <a:t> 2022</a:t>
            </a:r>
            <a:endParaRPr/>
          </a:p>
        </p:txBody>
      </p:sp>
      <p:sp>
        <p:nvSpPr>
          <p:cNvPr id="263" name="Google Shape;263;p12"/>
          <p:cNvSpPr txBox="1"/>
          <p:nvPr/>
        </p:nvSpPr>
        <p:spPr>
          <a:xfrm>
            <a:off x="13341651" y="5978880"/>
            <a:ext cx="173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99">
                <a:solidFill>
                  <a:srgbClr val="48678D"/>
                </a:solidFill>
                <a:latin typeface="Calibri"/>
                <a:ea typeface="Calibri"/>
                <a:cs typeface="Calibri"/>
                <a:sym typeface="Calibri"/>
              </a:rPr>
              <a:t>JUN</a:t>
            </a:r>
            <a:r>
              <a:rPr b="0" i="0" lang="en-US" sz="2399" u="none" cap="none" strike="noStrike">
                <a:solidFill>
                  <a:srgbClr val="48678D"/>
                </a:solidFill>
                <a:latin typeface="Calibri"/>
                <a:ea typeface="Calibri"/>
                <a:cs typeface="Calibri"/>
                <a:sym typeface="Calibri"/>
              </a:rPr>
              <a:t> 2022</a:t>
            </a:r>
            <a:endParaRPr/>
          </a:p>
        </p:txBody>
      </p:sp>
      <p:sp>
        <p:nvSpPr>
          <p:cNvPr id="264" name="Google Shape;264;p12"/>
          <p:cNvSpPr txBox="1"/>
          <p:nvPr/>
        </p:nvSpPr>
        <p:spPr>
          <a:xfrm>
            <a:off x="1033270" y="5978880"/>
            <a:ext cx="2014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99">
                <a:solidFill>
                  <a:srgbClr val="48678D"/>
                </a:solidFill>
                <a:latin typeface="Calibri"/>
                <a:ea typeface="Calibri"/>
                <a:cs typeface="Calibri"/>
                <a:sym typeface="Calibri"/>
              </a:rPr>
              <a:t>FEB</a:t>
            </a:r>
            <a:r>
              <a:rPr b="0" i="0" lang="en-US" sz="2399" u="none" cap="none" strike="noStrike">
                <a:solidFill>
                  <a:srgbClr val="48678D"/>
                </a:solidFill>
                <a:latin typeface="Calibri"/>
                <a:ea typeface="Calibri"/>
                <a:cs typeface="Calibri"/>
                <a:sym typeface="Calibri"/>
              </a:rPr>
              <a:t> 2022</a:t>
            </a:r>
            <a:endParaRPr/>
          </a:p>
        </p:txBody>
      </p:sp>
      <p:sp>
        <p:nvSpPr>
          <p:cNvPr id="265" name="Google Shape;265;p12"/>
          <p:cNvSpPr txBox="1"/>
          <p:nvPr/>
        </p:nvSpPr>
        <p:spPr>
          <a:xfrm>
            <a:off x="1028700" y="3939337"/>
            <a:ext cx="17385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400" u="none" cap="none" strike="noStrike">
                <a:solidFill>
                  <a:srgbClr val="48678D"/>
                </a:solidFill>
                <a:latin typeface="Calibri"/>
                <a:ea typeface="Calibri"/>
                <a:cs typeface="Calibri"/>
                <a:sym typeface="Calibri"/>
              </a:rPr>
              <a:t>Pre-proposals due</a:t>
            </a:r>
            <a:endParaRPr/>
          </a:p>
        </p:txBody>
      </p:sp>
      <p:sp>
        <p:nvSpPr>
          <p:cNvPr id="266" name="Google Shape;266;p12"/>
          <p:cNvSpPr txBox="1"/>
          <p:nvPr/>
        </p:nvSpPr>
        <p:spPr>
          <a:xfrm>
            <a:off x="4420325" y="5978880"/>
            <a:ext cx="173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99">
                <a:solidFill>
                  <a:srgbClr val="48678D"/>
                </a:solidFill>
                <a:latin typeface="Calibri"/>
                <a:ea typeface="Calibri"/>
                <a:cs typeface="Calibri"/>
                <a:sym typeface="Calibri"/>
              </a:rPr>
              <a:t>MAR</a:t>
            </a:r>
            <a:r>
              <a:rPr b="0" i="0" lang="en-US" sz="2399" u="none" cap="none" strike="noStrike">
                <a:solidFill>
                  <a:srgbClr val="48678D"/>
                </a:solidFill>
                <a:latin typeface="Calibri"/>
                <a:ea typeface="Calibri"/>
                <a:cs typeface="Calibri"/>
                <a:sym typeface="Calibri"/>
              </a:rPr>
              <a:t> 2022</a:t>
            </a:r>
            <a:endParaRPr/>
          </a:p>
        </p:txBody>
      </p:sp>
      <p:sp>
        <p:nvSpPr>
          <p:cNvPr id="267" name="Google Shape;267;p12"/>
          <p:cNvSpPr txBox="1"/>
          <p:nvPr/>
        </p:nvSpPr>
        <p:spPr>
          <a:xfrm>
            <a:off x="4400935" y="3939825"/>
            <a:ext cx="24804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400" u="none" cap="none" strike="noStrike">
                <a:solidFill>
                  <a:srgbClr val="48678D"/>
                </a:solidFill>
                <a:latin typeface="Calibri"/>
                <a:ea typeface="Calibri"/>
                <a:cs typeface="Calibri"/>
                <a:sym typeface="Calibri"/>
              </a:rPr>
              <a:t>Teams selected and accelerator begins</a:t>
            </a:r>
            <a:endParaRPr/>
          </a:p>
        </p:txBody>
      </p:sp>
      <p:sp>
        <p:nvSpPr>
          <p:cNvPr id="268" name="Google Shape;268;p12"/>
          <p:cNvSpPr txBox="1"/>
          <p:nvPr/>
        </p:nvSpPr>
        <p:spPr>
          <a:xfrm>
            <a:off x="10612941" y="5978880"/>
            <a:ext cx="2002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48678D"/>
                </a:solidFill>
                <a:latin typeface="Calibri"/>
                <a:ea typeface="Calibri"/>
                <a:cs typeface="Calibri"/>
                <a:sym typeface="Calibri"/>
              </a:rPr>
              <a:t>MAY</a:t>
            </a:r>
            <a:r>
              <a:rPr b="0" i="0" lang="en-US" sz="2400" u="none" cap="none" strike="noStrike">
                <a:solidFill>
                  <a:srgbClr val="48678D"/>
                </a:solidFill>
                <a:latin typeface="Calibri"/>
                <a:ea typeface="Calibri"/>
                <a:cs typeface="Calibri"/>
                <a:sym typeface="Calibri"/>
              </a:rPr>
              <a:t> 2022</a:t>
            </a:r>
            <a:endParaRPr/>
          </a:p>
        </p:txBody>
      </p:sp>
      <p:sp>
        <p:nvSpPr>
          <p:cNvPr id="269" name="Google Shape;269;p12"/>
          <p:cNvSpPr txBox="1"/>
          <p:nvPr/>
        </p:nvSpPr>
        <p:spPr>
          <a:xfrm>
            <a:off x="10740274" y="4019056"/>
            <a:ext cx="22710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400" u="none" cap="none" strike="noStrike">
                <a:solidFill>
                  <a:srgbClr val="48678D"/>
                </a:solidFill>
                <a:latin typeface="Calibri"/>
                <a:ea typeface="Calibri"/>
                <a:cs typeface="Calibri"/>
                <a:sym typeface="Calibri"/>
              </a:rPr>
              <a:t>Accelerator showcase</a:t>
            </a:r>
            <a:endParaRPr/>
          </a:p>
        </p:txBody>
      </p:sp>
      <p:sp>
        <p:nvSpPr>
          <p:cNvPr id="270" name="Google Shape;270;p12"/>
          <p:cNvSpPr txBox="1"/>
          <p:nvPr/>
        </p:nvSpPr>
        <p:spPr>
          <a:xfrm>
            <a:off x="4420357" y="6640655"/>
            <a:ext cx="2753400" cy="11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400" u="none" cap="none" strike="noStrike">
                <a:solidFill>
                  <a:srgbClr val="F27A6A"/>
                </a:solidFill>
                <a:latin typeface="Calibri"/>
                <a:ea typeface="Calibri"/>
                <a:cs typeface="Calibri"/>
                <a:sym typeface="Calibri"/>
              </a:rPr>
              <a:t>All selected semi-finalist teams receive $2k</a:t>
            </a:r>
            <a:endParaRPr/>
          </a:p>
        </p:txBody>
      </p:sp>
      <p:sp>
        <p:nvSpPr>
          <p:cNvPr id="271" name="Google Shape;271;p12"/>
          <p:cNvSpPr txBox="1"/>
          <p:nvPr/>
        </p:nvSpPr>
        <p:spPr>
          <a:xfrm>
            <a:off x="10705638" y="6640655"/>
            <a:ext cx="31935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92B630"/>
                </a:solidFill>
                <a:latin typeface="Calibri"/>
                <a:ea typeface="Calibri"/>
                <a:cs typeface="Calibri"/>
                <a:sym typeface="Calibri"/>
              </a:rPr>
              <a:t>Winning team receives additional $50k</a:t>
            </a:r>
            <a:endParaRPr/>
          </a:p>
        </p:txBody>
      </p:sp>
      <p:sp>
        <p:nvSpPr>
          <p:cNvPr id="272" name="Google Shape;272;p12"/>
          <p:cNvSpPr txBox="1"/>
          <p:nvPr/>
        </p:nvSpPr>
        <p:spPr>
          <a:xfrm>
            <a:off x="10705649" y="7541900"/>
            <a:ext cx="54936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Winning team will pursue continued and deepened collaboration with Corning. Remaining accelerator teams will be supported through introductions to mentors, advisors and potentially investors, as appropriate.</a:t>
            </a:r>
            <a:endParaRPr/>
          </a:p>
        </p:txBody>
      </p:sp>
      <p:grpSp>
        <p:nvGrpSpPr>
          <p:cNvPr id="273" name="Google Shape;273;p12"/>
          <p:cNvGrpSpPr/>
          <p:nvPr/>
        </p:nvGrpSpPr>
        <p:grpSpPr>
          <a:xfrm>
            <a:off x="7533586" y="4966582"/>
            <a:ext cx="161422" cy="733860"/>
            <a:chOff x="117808" y="0"/>
            <a:chExt cx="215229" cy="978480"/>
          </a:xfrm>
        </p:grpSpPr>
        <p:sp>
          <p:nvSpPr>
            <p:cNvPr id="274" name="Google Shape;274;p12"/>
            <p:cNvSpPr/>
            <p:nvPr/>
          </p:nvSpPr>
          <p:spPr>
            <a:xfrm rot="5400000">
              <a:off x="-179394" y="461689"/>
              <a:ext cx="802621" cy="55104"/>
            </a:xfrm>
            <a:custGeom>
              <a:rect b="b" l="l" r="r" t="t"/>
              <a:pathLst>
                <a:path extrusionOk="0" h="69850" w="1017415">
                  <a:moveTo>
                    <a:pt x="726585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017415" y="69850"/>
                  </a:lnTo>
                  <a:lnTo>
                    <a:pt x="1017415" y="0"/>
                  </a:lnTo>
                  <a:close/>
                </a:path>
              </a:pathLst>
            </a:custGeom>
            <a:solidFill>
              <a:srgbClr val="EDC84E"/>
            </a:solidFill>
            <a:ln>
              <a:noFill/>
            </a:ln>
          </p:spPr>
        </p:sp>
        <p:sp>
          <p:nvSpPr>
            <p:cNvPr id="275" name="Google Shape;275;p12"/>
            <p:cNvSpPr/>
            <p:nvPr/>
          </p:nvSpPr>
          <p:spPr>
            <a:xfrm>
              <a:off x="117808" y="762286"/>
              <a:ext cx="215229" cy="216194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EDC84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12"/>
            <p:cNvSpPr/>
            <p:nvPr/>
          </p:nvSpPr>
          <p:spPr>
            <a:xfrm>
              <a:off x="117808" y="0"/>
              <a:ext cx="215229" cy="216194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EDC84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7" name="Google Shape;277;p12"/>
          <p:cNvSpPr/>
          <p:nvPr/>
        </p:nvSpPr>
        <p:spPr>
          <a:xfrm>
            <a:off x="14884039" y="3649465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AAD43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2"/>
          <p:cNvSpPr/>
          <p:nvPr/>
        </p:nvSpPr>
        <p:spPr>
          <a:xfrm>
            <a:off x="10688029" y="3649465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AAD43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2"/>
          <p:cNvSpPr/>
          <p:nvPr/>
        </p:nvSpPr>
        <p:spPr>
          <a:xfrm>
            <a:off x="12341666" y="4966582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DC84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2"/>
          <p:cNvSpPr/>
          <p:nvPr/>
        </p:nvSpPr>
        <p:spPr>
          <a:xfrm>
            <a:off x="7531172" y="4966582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DC84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2"/>
          <p:cNvSpPr/>
          <p:nvPr/>
        </p:nvSpPr>
        <p:spPr>
          <a:xfrm>
            <a:off x="9198730" y="3649465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27A6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2"/>
          <p:cNvSpPr/>
          <p:nvPr/>
        </p:nvSpPr>
        <p:spPr>
          <a:xfrm>
            <a:off x="4421766" y="3649465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27A6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3" name="Google Shape;283;p12"/>
          <p:cNvGrpSpPr/>
          <p:nvPr/>
        </p:nvGrpSpPr>
        <p:grpSpPr>
          <a:xfrm>
            <a:off x="13341640" y="4947995"/>
            <a:ext cx="165944" cy="738402"/>
            <a:chOff x="117808" y="0"/>
            <a:chExt cx="221258" cy="984536"/>
          </a:xfrm>
        </p:grpSpPr>
        <p:sp>
          <p:nvSpPr>
            <p:cNvPr id="284" name="Google Shape;284;p12"/>
            <p:cNvSpPr/>
            <p:nvPr/>
          </p:nvSpPr>
          <p:spPr>
            <a:xfrm rot="5400000">
              <a:off x="-180001" y="462218"/>
              <a:ext cx="803758" cy="55182"/>
            </a:xfrm>
            <a:custGeom>
              <a:rect b="b" l="l" r="r" t="t"/>
              <a:pathLst>
                <a:path extrusionOk="0" h="69850" w="1017415">
                  <a:moveTo>
                    <a:pt x="726585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017415" y="69850"/>
                  </a:lnTo>
                  <a:lnTo>
                    <a:pt x="1017415" y="0"/>
                  </a:lnTo>
                  <a:close/>
                </a:path>
              </a:pathLst>
            </a:custGeom>
            <a:solidFill>
              <a:srgbClr val="003373"/>
            </a:solidFill>
            <a:ln>
              <a:noFill/>
            </a:ln>
          </p:spPr>
        </p:sp>
        <p:sp>
          <p:nvSpPr>
            <p:cNvPr id="285" name="Google Shape;285;p12"/>
            <p:cNvSpPr/>
            <p:nvPr/>
          </p:nvSpPr>
          <p:spPr>
            <a:xfrm>
              <a:off x="117808" y="762286"/>
              <a:ext cx="221258" cy="222250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33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12"/>
            <p:cNvSpPr/>
            <p:nvPr/>
          </p:nvSpPr>
          <p:spPr>
            <a:xfrm>
              <a:off x="117808" y="0"/>
              <a:ext cx="221258" cy="222250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33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87" name="Google Shape;287;p12"/>
          <p:cNvGrpSpPr/>
          <p:nvPr/>
        </p:nvGrpSpPr>
        <p:grpSpPr>
          <a:xfrm>
            <a:off x="10645390" y="4948007"/>
            <a:ext cx="165944" cy="738402"/>
            <a:chOff x="117808" y="0"/>
            <a:chExt cx="221258" cy="984536"/>
          </a:xfrm>
        </p:grpSpPr>
        <p:sp>
          <p:nvSpPr>
            <p:cNvPr id="288" name="Google Shape;288;p12"/>
            <p:cNvSpPr/>
            <p:nvPr/>
          </p:nvSpPr>
          <p:spPr>
            <a:xfrm rot="5400000">
              <a:off x="-180001" y="462218"/>
              <a:ext cx="803758" cy="55182"/>
            </a:xfrm>
            <a:custGeom>
              <a:rect b="b" l="l" r="r" t="t"/>
              <a:pathLst>
                <a:path extrusionOk="0" h="69850" w="1017415">
                  <a:moveTo>
                    <a:pt x="726585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017415" y="69850"/>
                  </a:lnTo>
                  <a:lnTo>
                    <a:pt x="1017415" y="0"/>
                  </a:lnTo>
                  <a:close/>
                </a:path>
              </a:pathLst>
            </a:custGeom>
            <a:solidFill>
              <a:srgbClr val="003373"/>
            </a:solidFill>
            <a:ln>
              <a:noFill/>
            </a:ln>
          </p:spPr>
        </p:sp>
        <p:sp>
          <p:nvSpPr>
            <p:cNvPr id="289" name="Google Shape;289;p12"/>
            <p:cNvSpPr/>
            <p:nvPr/>
          </p:nvSpPr>
          <p:spPr>
            <a:xfrm>
              <a:off x="117808" y="762286"/>
              <a:ext cx="221258" cy="222250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33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12"/>
            <p:cNvSpPr/>
            <p:nvPr/>
          </p:nvSpPr>
          <p:spPr>
            <a:xfrm>
              <a:off x="117808" y="0"/>
              <a:ext cx="221258" cy="222250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33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3"/>
          <p:cNvSpPr/>
          <p:nvPr/>
        </p:nvSpPr>
        <p:spPr>
          <a:xfrm>
            <a:off x="0" y="679952"/>
            <a:ext cx="18288000" cy="1452616"/>
          </a:xfrm>
          <a:custGeom>
            <a:rect b="b" l="l" r="r" t="t"/>
            <a:pathLst>
              <a:path extrusionOk="0" h="650354" w="8187765">
                <a:moveTo>
                  <a:pt x="0" y="0"/>
                </a:moveTo>
                <a:lnTo>
                  <a:pt x="8187765" y="0"/>
                </a:lnTo>
                <a:lnTo>
                  <a:pt x="8187765" y="650354"/>
                </a:lnTo>
                <a:lnTo>
                  <a:pt x="0" y="650354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</p:sp>
      <p:sp>
        <p:nvSpPr>
          <p:cNvPr id="296" name="Google Shape;296;p13"/>
          <p:cNvSpPr txBox="1"/>
          <p:nvPr/>
        </p:nvSpPr>
        <p:spPr>
          <a:xfrm>
            <a:off x="1028700" y="958050"/>
            <a:ext cx="16436068" cy="674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16" u="none" cap="none" strike="noStrike">
                <a:solidFill>
                  <a:srgbClr val="EDC84E"/>
                </a:solidFill>
                <a:latin typeface="Calibri"/>
                <a:ea typeface="Calibri"/>
                <a:cs typeface="Calibri"/>
                <a:sym typeface="Calibri"/>
              </a:rPr>
              <a:t>FREQUENTLY ASKED QUESTIONS </a:t>
            </a:r>
            <a:endParaRPr/>
          </a:p>
        </p:txBody>
      </p:sp>
      <p:sp>
        <p:nvSpPr>
          <p:cNvPr id="297" name="Google Shape;297;p13"/>
          <p:cNvSpPr txBox="1"/>
          <p:nvPr/>
        </p:nvSpPr>
        <p:spPr>
          <a:xfrm>
            <a:off x="1019734" y="4670332"/>
            <a:ext cx="16397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557AA0"/>
                </a:solidFill>
                <a:latin typeface="Calibri"/>
                <a:ea typeface="Calibri"/>
                <a:cs typeface="Calibri"/>
                <a:sym typeface="Calibri"/>
              </a:rPr>
              <a:t>Yes! We only require that at least one team member be a faculty, student, fellow, or staff member at Columbia University.  </a:t>
            </a:r>
            <a:endParaRPr/>
          </a:p>
        </p:txBody>
      </p:sp>
      <p:sp>
        <p:nvSpPr>
          <p:cNvPr id="298" name="Google Shape;298;p13"/>
          <p:cNvSpPr txBox="1"/>
          <p:nvPr/>
        </p:nvSpPr>
        <p:spPr>
          <a:xfrm>
            <a:off x="1019734" y="4200609"/>
            <a:ext cx="16397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CAN MY TEAM INCLUDE MEMBERS FROM OTHER INSTITUTIONS?</a:t>
            </a:r>
            <a:endParaRPr/>
          </a:p>
        </p:txBody>
      </p:sp>
      <p:sp>
        <p:nvSpPr>
          <p:cNvPr id="299" name="Google Shape;299;p13"/>
          <p:cNvSpPr txBox="1"/>
          <p:nvPr/>
        </p:nvSpPr>
        <p:spPr>
          <a:xfrm>
            <a:off x="1019734" y="3273685"/>
            <a:ext cx="16397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557AA0"/>
                </a:solidFill>
                <a:latin typeface="Calibri"/>
                <a:ea typeface="Calibri"/>
                <a:cs typeface="Calibri"/>
                <a:sym typeface="Calibri"/>
              </a:rPr>
              <a:t>The application should take less than an hour to complete. </a:t>
            </a:r>
            <a:endParaRPr/>
          </a:p>
        </p:txBody>
      </p:sp>
      <p:sp>
        <p:nvSpPr>
          <p:cNvPr id="300" name="Google Shape;300;p13"/>
          <p:cNvSpPr txBox="1"/>
          <p:nvPr/>
        </p:nvSpPr>
        <p:spPr>
          <a:xfrm>
            <a:off x="1019734" y="2803962"/>
            <a:ext cx="16397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HOW LONG WILL IT TAKE TO COMPLETE THE APPLICATION?</a:t>
            </a:r>
            <a:endParaRPr/>
          </a:p>
        </p:txBody>
      </p:sp>
      <p:sp>
        <p:nvSpPr>
          <p:cNvPr id="301" name="Google Shape;301;p13"/>
          <p:cNvSpPr txBox="1"/>
          <p:nvPr/>
        </p:nvSpPr>
        <p:spPr>
          <a:xfrm>
            <a:off x="1019734" y="6066978"/>
            <a:ext cx="16397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557AA0"/>
                </a:solidFill>
                <a:latin typeface="Calibri"/>
                <a:ea typeface="Calibri"/>
                <a:cs typeface="Calibri"/>
                <a:sym typeface="Calibri"/>
              </a:rPr>
              <a:t>There are 5 optional entrepreneurial sessions throughout the semester. Attending the Kickoff and Demo Day events is required. </a:t>
            </a:r>
            <a:endParaRPr/>
          </a:p>
        </p:txBody>
      </p:sp>
      <p:sp>
        <p:nvSpPr>
          <p:cNvPr id="302" name="Google Shape;302;p13"/>
          <p:cNvSpPr txBox="1"/>
          <p:nvPr/>
        </p:nvSpPr>
        <p:spPr>
          <a:xfrm>
            <a:off x="1019734" y="5597255"/>
            <a:ext cx="16397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HOW MANY SESSIONS TO MY TEAM HAVE TO ATTEND? </a:t>
            </a:r>
            <a:endParaRPr/>
          </a:p>
        </p:txBody>
      </p:sp>
      <p:sp>
        <p:nvSpPr>
          <p:cNvPr id="303" name="Google Shape;303;p13"/>
          <p:cNvSpPr txBox="1"/>
          <p:nvPr/>
        </p:nvSpPr>
        <p:spPr>
          <a:xfrm>
            <a:off x="1019734" y="7463625"/>
            <a:ext cx="16397700" cy="92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557AA0"/>
                </a:solidFill>
                <a:latin typeface="Calibri"/>
                <a:ea typeface="Calibri"/>
                <a:cs typeface="Calibri"/>
                <a:sym typeface="Calibri"/>
              </a:rPr>
              <a:t>Corning is offering both their resources and equipment to select ventures. For example, Corning may provide samples, prototypes or processing that is rare or very expensive in a variety of areas.</a:t>
            </a:r>
            <a:endParaRPr b="0" i="0" sz="2400" u="none" cap="none" strike="noStrike">
              <a:solidFill>
                <a:srgbClr val="557A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3"/>
          <p:cNvSpPr txBox="1"/>
          <p:nvPr/>
        </p:nvSpPr>
        <p:spPr>
          <a:xfrm>
            <a:off x="1019734" y="6993902"/>
            <a:ext cx="16397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WHAT MATERIALS DOES CORNING SUPPLY?</a:t>
            </a:r>
            <a:endParaRPr/>
          </a:p>
        </p:txBody>
      </p:sp>
      <p:sp>
        <p:nvSpPr>
          <p:cNvPr id="305" name="Google Shape;305;p13"/>
          <p:cNvSpPr txBox="1"/>
          <p:nvPr/>
        </p:nvSpPr>
        <p:spPr>
          <a:xfrm>
            <a:off x="1028700" y="9045215"/>
            <a:ext cx="161376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rgbClr val="F27A6A"/>
                </a:solidFill>
                <a:latin typeface="Calibri"/>
                <a:ea typeface="Calibri"/>
                <a:cs typeface="Calibri"/>
                <a:sym typeface="Calibri"/>
              </a:rPr>
              <a:t>There will be an optional information session on Thursday, February 3rd, 2022 in which Corning and Columbia </a:t>
            </a:r>
            <a:r>
              <a:rPr b="1" lang="en-US" sz="2600">
                <a:solidFill>
                  <a:srgbClr val="F27A6A"/>
                </a:solidFill>
                <a:latin typeface="Calibri"/>
                <a:ea typeface="Calibri"/>
                <a:cs typeface="Calibri"/>
                <a:sym typeface="Calibri"/>
              </a:rPr>
              <a:t>representatives will field questions about the program and application process.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4"/>
          <p:cNvSpPr/>
          <p:nvPr/>
        </p:nvSpPr>
        <p:spPr>
          <a:xfrm>
            <a:off x="0" y="679952"/>
            <a:ext cx="18288000" cy="1452616"/>
          </a:xfrm>
          <a:custGeom>
            <a:rect b="b" l="l" r="r" t="t"/>
            <a:pathLst>
              <a:path extrusionOk="0" h="650354" w="8187765">
                <a:moveTo>
                  <a:pt x="0" y="0"/>
                </a:moveTo>
                <a:lnTo>
                  <a:pt x="8187765" y="0"/>
                </a:lnTo>
                <a:lnTo>
                  <a:pt x="8187765" y="650354"/>
                </a:lnTo>
                <a:lnTo>
                  <a:pt x="0" y="650354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</p:sp>
      <p:sp>
        <p:nvSpPr>
          <p:cNvPr id="311" name="Google Shape;311;p14"/>
          <p:cNvSpPr txBox="1"/>
          <p:nvPr/>
        </p:nvSpPr>
        <p:spPr>
          <a:xfrm>
            <a:off x="1028700" y="958050"/>
            <a:ext cx="16436068" cy="674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16" u="none" cap="none" strike="noStrike">
                <a:solidFill>
                  <a:srgbClr val="EDC84E"/>
                </a:solidFill>
                <a:latin typeface="Calibri"/>
                <a:ea typeface="Calibri"/>
                <a:cs typeface="Calibri"/>
                <a:sym typeface="Calibri"/>
              </a:rPr>
              <a:t>CONTACT US</a:t>
            </a:r>
            <a:endParaRPr/>
          </a:p>
        </p:txBody>
      </p:sp>
      <p:sp>
        <p:nvSpPr>
          <p:cNvPr id="312" name="Google Shape;312;p14"/>
          <p:cNvSpPr txBox="1"/>
          <p:nvPr/>
        </p:nvSpPr>
        <p:spPr>
          <a:xfrm>
            <a:off x="1028700" y="4940321"/>
            <a:ext cx="7505700" cy="32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Amelia Pacht</a:t>
            </a:r>
            <a:endParaRPr b="1" i="0" sz="2800" u="none" cap="none" strike="noStrike">
              <a:solidFill>
                <a:srgbClr val="00337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Amelia.pacht@columbia.edu</a:t>
            </a:r>
            <a:endParaRPr b="0" i="0" sz="2800" u="none" cap="none" strike="noStrike">
              <a:solidFill>
                <a:srgbClr val="00337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337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sng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http://bit.ly/CU-CorningAccelerator</a:t>
            </a:r>
            <a:endParaRPr b="0" i="0" sz="2800" u="none" cap="none" strike="noStrike">
              <a:solidFill>
                <a:srgbClr val="00337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337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337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Applications are due Monday, </a:t>
            </a:r>
            <a:r>
              <a:rPr lang="en-US" sz="2800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February 14</a:t>
            </a:r>
            <a:r>
              <a:rPr b="0" i="0" lang="en-US" sz="28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, 2022</a:t>
            </a:r>
            <a:endParaRPr/>
          </a:p>
        </p:txBody>
      </p:sp>
      <p:pic>
        <p:nvPicPr>
          <p:cNvPr id="313" name="Google Shape;31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27827" y="3186291"/>
            <a:ext cx="6731473" cy="5721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/>
          <p:nvPr/>
        </p:nvSpPr>
        <p:spPr>
          <a:xfrm>
            <a:off x="0" y="679952"/>
            <a:ext cx="18288000" cy="1452616"/>
          </a:xfrm>
          <a:custGeom>
            <a:rect b="b" l="l" r="r" t="t"/>
            <a:pathLst>
              <a:path extrusionOk="0" h="650354" w="8187765">
                <a:moveTo>
                  <a:pt x="0" y="0"/>
                </a:moveTo>
                <a:lnTo>
                  <a:pt x="8187765" y="0"/>
                </a:lnTo>
                <a:lnTo>
                  <a:pt x="8187765" y="650354"/>
                </a:lnTo>
                <a:lnTo>
                  <a:pt x="0" y="650354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</p:sp>
      <p:sp>
        <p:nvSpPr>
          <p:cNvPr id="95" name="Google Shape;95;p2"/>
          <p:cNvSpPr txBox="1"/>
          <p:nvPr/>
        </p:nvSpPr>
        <p:spPr>
          <a:xfrm>
            <a:off x="1028700" y="2438789"/>
            <a:ext cx="16230600" cy="20518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68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The Columbia-Corning Advanced Materials Prize was founded in 2020 as a joint effort between Corning  and Columbia University. We source promising advanced material technologies and startups from Columbia University research labs and dorms to build game-changing companies. All research labs across Columbia are eligible.</a:t>
            </a: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0" y="5143500"/>
            <a:ext cx="18288000" cy="1452616"/>
          </a:xfrm>
          <a:custGeom>
            <a:rect b="b" l="l" r="r" t="t"/>
            <a:pathLst>
              <a:path extrusionOk="0" h="650354" w="8187765">
                <a:moveTo>
                  <a:pt x="0" y="0"/>
                </a:moveTo>
                <a:lnTo>
                  <a:pt x="8187765" y="0"/>
                </a:lnTo>
                <a:lnTo>
                  <a:pt x="8187765" y="650354"/>
                </a:lnTo>
                <a:lnTo>
                  <a:pt x="0" y="650354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</p:sp>
      <p:pic>
        <p:nvPicPr>
          <p:cNvPr id="97" name="Google Shape;9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8700" y="8499915"/>
            <a:ext cx="3475305" cy="421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37284" y="8499915"/>
            <a:ext cx="5000941" cy="356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8700" y="9159349"/>
            <a:ext cx="2784898" cy="52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183947" y="8464577"/>
            <a:ext cx="3075353" cy="492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659446" y="9111447"/>
            <a:ext cx="3476071" cy="573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826570" y="8046938"/>
            <a:ext cx="1375236" cy="1375236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"/>
          <p:cNvSpPr txBox="1"/>
          <p:nvPr/>
        </p:nvSpPr>
        <p:spPr>
          <a:xfrm>
            <a:off x="1028700" y="996326"/>
            <a:ext cx="16436068" cy="674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16" u="none" cap="none" strike="noStrike">
                <a:solidFill>
                  <a:srgbClr val="EDC84E"/>
                </a:solidFill>
                <a:latin typeface="Calibri"/>
                <a:ea typeface="Calibri"/>
                <a:cs typeface="Calibri"/>
                <a:sym typeface="Calibri"/>
              </a:rPr>
              <a:t>COLUMBIA-CORNING ADVANCED MATERIALS PRIZE</a:t>
            </a:r>
            <a:endParaRPr/>
          </a:p>
        </p:txBody>
      </p:sp>
      <p:sp>
        <p:nvSpPr>
          <p:cNvPr id="104" name="Google Shape;104;p2"/>
          <p:cNvSpPr txBox="1"/>
          <p:nvPr/>
        </p:nvSpPr>
        <p:spPr>
          <a:xfrm>
            <a:off x="1028700" y="5421598"/>
            <a:ext cx="13129828" cy="674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16" u="none" cap="none" strike="noStrike">
                <a:solidFill>
                  <a:srgbClr val="EDC84E"/>
                </a:solidFill>
                <a:latin typeface="Calibri"/>
                <a:ea typeface="Calibri"/>
                <a:cs typeface="Calibri"/>
                <a:sym typeface="Calibri"/>
              </a:rPr>
              <a:t>OUR PARTNERS</a:t>
            </a:r>
            <a:endParaRPr/>
          </a:p>
        </p:txBody>
      </p:sp>
      <p:sp>
        <p:nvSpPr>
          <p:cNvPr id="105" name="Google Shape;105;p2"/>
          <p:cNvSpPr txBox="1"/>
          <p:nvPr/>
        </p:nvSpPr>
        <p:spPr>
          <a:xfrm>
            <a:off x="1028700" y="6990647"/>
            <a:ext cx="16230600" cy="1032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68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This program is administered by Columbia Lab-To-Market and the Columbia Materials Research Science and Engineering Center (MRSEC).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/>
          <p:nvPr/>
        </p:nvSpPr>
        <p:spPr>
          <a:xfrm>
            <a:off x="5321918" y="3074768"/>
            <a:ext cx="3197818" cy="319780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1685" l="0" r="0" t="-18583"/>
            </a:stretch>
          </a:blipFill>
          <a:ln>
            <a:noFill/>
          </a:ln>
        </p:spPr>
      </p:sp>
      <p:sp>
        <p:nvSpPr>
          <p:cNvPr id="111" name="Google Shape;111;p3"/>
          <p:cNvSpPr txBox="1"/>
          <p:nvPr/>
        </p:nvSpPr>
        <p:spPr>
          <a:xfrm>
            <a:off x="5348789" y="6406336"/>
            <a:ext cx="3092125" cy="3488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4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JEFF DEMARS</a:t>
            </a:r>
            <a:endParaRPr/>
          </a:p>
        </p:txBody>
      </p:sp>
      <p:sp>
        <p:nvSpPr>
          <p:cNvPr id="112" name="Google Shape;112;p3"/>
          <p:cNvSpPr txBox="1"/>
          <p:nvPr/>
        </p:nvSpPr>
        <p:spPr>
          <a:xfrm>
            <a:off x="5348789" y="6752881"/>
            <a:ext cx="3092125" cy="3488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COORDINATOR</a:t>
            </a:r>
            <a:endParaRPr/>
          </a:p>
        </p:txBody>
      </p:sp>
      <p:sp>
        <p:nvSpPr>
          <p:cNvPr id="113" name="Google Shape;113;p3"/>
          <p:cNvSpPr txBox="1"/>
          <p:nvPr/>
        </p:nvSpPr>
        <p:spPr>
          <a:xfrm>
            <a:off x="5348789" y="7118767"/>
            <a:ext cx="3197818" cy="6412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rgbClr val="7D99A0"/>
                </a:solidFill>
                <a:latin typeface="Calibri"/>
                <a:ea typeface="Calibri"/>
                <a:cs typeface="Calibri"/>
                <a:sym typeface="Calibri"/>
              </a:rPr>
              <a:t>MRSEC-COLUMBIA ENGINEERING</a:t>
            </a:r>
            <a:endParaRPr/>
          </a:p>
        </p:txBody>
      </p:sp>
      <p:pic>
        <p:nvPicPr>
          <p:cNvPr id="114" name="Google Shape;114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61481" y="3074768"/>
            <a:ext cx="3200400" cy="32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3"/>
          <p:cNvSpPr/>
          <p:nvPr/>
        </p:nvSpPr>
        <p:spPr>
          <a:xfrm>
            <a:off x="0" y="679952"/>
            <a:ext cx="18288000" cy="1452616"/>
          </a:xfrm>
          <a:custGeom>
            <a:rect b="b" l="l" r="r" t="t"/>
            <a:pathLst>
              <a:path extrusionOk="0" h="650354" w="8187765">
                <a:moveTo>
                  <a:pt x="0" y="0"/>
                </a:moveTo>
                <a:lnTo>
                  <a:pt x="8187765" y="0"/>
                </a:lnTo>
                <a:lnTo>
                  <a:pt x="8187765" y="650354"/>
                </a:lnTo>
                <a:lnTo>
                  <a:pt x="0" y="650354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</p:sp>
      <p:sp>
        <p:nvSpPr>
          <p:cNvPr id="116" name="Google Shape;116;p3"/>
          <p:cNvSpPr txBox="1"/>
          <p:nvPr/>
        </p:nvSpPr>
        <p:spPr>
          <a:xfrm>
            <a:off x="14061481" y="6406336"/>
            <a:ext cx="3092125" cy="3488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4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DMYTRO POKHYLKO</a:t>
            </a:r>
            <a:endParaRPr/>
          </a:p>
        </p:txBody>
      </p:sp>
      <p:sp>
        <p:nvSpPr>
          <p:cNvPr id="117" name="Google Shape;117;p3"/>
          <p:cNvSpPr txBox="1"/>
          <p:nvPr/>
        </p:nvSpPr>
        <p:spPr>
          <a:xfrm>
            <a:off x="14061481" y="6752881"/>
            <a:ext cx="4238567" cy="3488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DIRECTOR</a:t>
            </a:r>
            <a:endParaRPr/>
          </a:p>
        </p:txBody>
      </p:sp>
      <p:sp>
        <p:nvSpPr>
          <p:cNvPr id="118" name="Google Shape;118;p3"/>
          <p:cNvSpPr txBox="1"/>
          <p:nvPr/>
        </p:nvSpPr>
        <p:spPr>
          <a:xfrm>
            <a:off x="14061481" y="7118767"/>
            <a:ext cx="3197818" cy="621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rgbClr val="7D99A0"/>
                </a:solidFill>
                <a:latin typeface="Calibri"/>
                <a:ea typeface="Calibri"/>
                <a:cs typeface="Calibri"/>
                <a:sym typeface="Calibri"/>
              </a:rPr>
              <a:t>COLUMBIA TECHNOLOGY VENTURES</a:t>
            </a:r>
            <a:endParaRPr/>
          </a:p>
        </p:txBody>
      </p:sp>
      <p:sp>
        <p:nvSpPr>
          <p:cNvPr id="119" name="Google Shape;119;p3"/>
          <p:cNvSpPr/>
          <p:nvPr/>
        </p:nvSpPr>
        <p:spPr>
          <a:xfrm>
            <a:off x="1055572" y="3074768"/>
            <a:ext cx="3197818" cy="319780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46908" r="-2358" t="0"/>
            </a:stretch>
          </a:blipFill>
          <a:ln>
            <a:noFill/>
          </a:ln>
        </p:spPr>
      </p:sp>
      <p:sp>
        <p:nvSpPr>
          <p:cNvPr id="120" name="Google Shape;120;p3"/>
          <p:cNvSpPr txBox="1"/>
          <p:nvPr/>
        </p:nvSpPr>
        <p:spPr>
          <a:xfrm>
            <a:off x="1028700" y="958050"/>
            <a:ext cx="13129828" cy="674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16" u="none" cap="none" strike="noStrike">
                <a:solidFill>
                  <a:srgbClr val="EDC84E"/>
                </a:solidFill>
                <a:latin typeface="Calibri"/>
                <a:ea typeface="Calibri"/>
                <a:cs typeface="Calibri"/>
                <a:sym typeface="Calibri"/>
              </a:rPr>
              <a:t>OUR TEAM</a:t>
            </a:r>
            <a:endParaRPr/>
          </a:p>
        </p:txBody>
      </p:sp>
      <p:sp>
        <p:nvSpPr>
          <p:cNvPr id="121" name="Google Shape;121;p3"/>
          <p:cNvSpPr txBox="1"/>
          <p:nvPr/>
        </p:nvSpPr>
        <p:spPr>
          <a:xfrm>
            <a:off x="1028700" y="6324746"/>
            <a:ext cx="3092125" cy="3488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4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COLIN NUCKOLLS</a:t>
            </a:r>
            <a:endParaRPr/>
          </a:p>
        </p:txBody>
      </p:sp>
      <p:sp>
        <p:nvSpPr>
          <p:cNvPr id="122" name="Google Shape;122;p3"/>
          <p:cNvSpPr txBox="1"/>
          <p:nvPr/>
        </p:nvSpPr>
        <p:spPr>
          <a:xfrm>
            <a:off x="1028700" y="6671291"/>
            <a:ext cx="3092125" cy="3488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CO-DIRECTOR</a:t>
            </a:r>
            <a:endParaRPr/>
          </a:p>
        </p:txBody>
      </p:sp>
      <p:sp>
        <p:nvSpPr>
          <p:cNvPr id="123" name="Google Shape;123;p3"/>
          <p:cNvSpPr txBox="1"/>
          <p:nvPr/>
        </p:nvSpPr>
        <p:spPr>
          <a:xfrm>
            <a:off x="1028700" y="7037177"/>
            <a:ext cx="3197818" cy="9618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rgbClr val="7D99A0"/>
                </a:solidFill>
                <a:latin typeface="Calibri"/>
                <a:ea typeface="Calibri"/>
                <a:cs typeface="Calibri"/>
                <a:sym typeface="Calibri"/>
              </a:rPr>
              <a:t>MRSEC-COLUMBIA ENGINEERING, HIGGINS PROFESSOR OF CHEMISTRY</a:t>
            </a:r>
            <a:endParaRPr/>
          </a:p>
        </p:txBody>
      </p:sp>
      <p:sp>
        <p:nvSpPr>
          <p:cNvPr id="124" name="Google Shape;124;p3"/>
          <p:cNvSpPr txBox="1"/>
          <p:nvPr/>
        </p:nvSpPr>
        <p:spPr>
          <a:xfrm>
            <a:off x="9705135" y="6406336"/>
            <a:ext cx="3092125" cy="3488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4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AMELIA PACHT</a:t>
            </a:r>
            <a:endParaRPr/>
          </a:p>
        </p:txBody>
      </p:sp>
      <p:sp>
        <p:nvSpPr>
          <p:cNvPr id="125" name="Google Shape;125;p3"/>
          <p:cNvSpPr txBox="1"/>
          <p:nvPr/>
        </p:nvSpPr>
        <p:spPr>
          <a:xfrm>
            <a:off x="9705135" y="6752881"/>
            <a:ext cx="3092125" cy="3488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PROJECT MANAGER</a:t>
            </a:r>
            <a:endParaRPr/>
          </a:p>
        </p:txBody>
      </p:sp>
      <p:sp>
        <p:nvSpPr>
          <p:cNvPr id="126" name="Google Shape;126;p3"/>
          <p:cNvSpPr txBox="1"/>
          <p:nvPr/>
        </p:nvSpPr>
        <p:spPr>
          <a:xfrm>
            <a:off x="9705135" y="7118767"/>
            <a:ext cx="3197818" cy="3013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rgbClr val="7D99A0"/>
                </a:solidFill>
                <a:latin typeface="Calibri"/>
                <a:ea typeface="Calibri"/>
                <a:cs typeface="Calibri"/>
                <a:sym typeface="Calibri"/>
              </a:rPr>
              <a:t>INDUSTRY RELATIONS GROUP</a:t>
            </a:r>
            <a:endParaRPr/>
          </a:p>
        </p:txBody>
      </p:sp>
      <p:pic>
        <p:nvPicPr>
          <p:cNvPr descr="profile image" id="127" name="Google Shape;127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50472" y="3071124"/>
            <a:ext cx="3201449" cy="3201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"/>
          <p:cNvSpPr/>
          <p:nvPr/>
        </p:nvSpPr>
        <p:spPr>
          <a:xfrm>
            <a:off x="0" y="679952"/>
            <a:ext cx="18288000" cy="1452616"/>
          </a:xfrm>
          <a:custGeom>
            <a:rect b="b" l="l" r="r" t="t"/>
            <a:pathLst>
              <a:path extrusionOk="0" h="650354" w="8187765">
                <a:moveTo>
                  <a:pt x="0" y="0"/>
                </a:moveTo>
                <a:lnTo>
                  <a:pt x="8187765" y="0"/>
                </a:lnTo>
                <a:lnTo>
                  <a:pt x="8187765" y="650354"/>
                </a:lnTo>
                <a:lnTo>
                  <a:pt x="0" y="650354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</p:sp>
      <p:sp>
        <p:nvSpPr>
          <p:cNvPr id="133" name="Google Shape;133;p4"/>
          <p:cNvSpPr txBox="1"/>
          <p:nvPr/>
        </p:nvSpPr>
        <p:spPr>
          <a:xfrm>
            <a:off x="1028700" y="958050"/>
            <a:ext cx="13129828" cy="674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16" u="none" cap="none" strike="noStrike">
                <a:solidFill>
                  <a:srgbClr val="EDC84E"/>
                </a:solidFill>
                <a:latin typeface="Calibri"/>
                <a:ea typeface="Calibri"/>
                <a:cs typeface="Calibri"/>
                <a:sym typeface="Calibri"/>
              </a:rPr>
              <a:t>CORNING PARTNERS</a:t>
            </a:r>
            <a:endParaRPr/>
          </a:p>
        </p:txBody>
      </p:sp>
      <p:sp>
        <p:nvSpPr>
          <p:cNvPr id="134" name="Google Shape;134;p4"/>
          <p:cNvSpPr txBox="1"/>
          <p:nvPr/>
        </p:nvSpPr>
        <p:spPr>
          <a:xfrm>
            <a:off x="7674957" y="7658100"/>
            <a:ext cx="3092125" cy="3488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4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RYAN FLANNERY</a:t>
            </a:r>
            <a:endParaRPr/>
          </a:p>
        </p:txBody>
      </p:sp>
      <p:sp>
        <p:nvSpPr>
          <p:cNvPr id="135" name="Google Shape;135;p4"/>
          <p:cNvSpPr txBox="1"/>
          <p:nvPr/>
        </p:nvSpPr>
        <p:spPr>
          <a:xfrm>
            <a:off x="7674957" y="8006913"/>
            <a:ext cx="3197818" cy="3013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7D99A0"/>
                </a:solidFill>
                <a:latin typeface="Calibri"/>
                <a:ea typeface="Calibri"/>
                <a:cs typeface="Calibri"/>
                <a:sym typeface="Calibri"/>
              </a:rPr>
              <a:t>CORNING INC.</a:t>
            </a:r>
            <a:endParaRPr b="0" i="0" sz="1800" u="none" cap="none" strike="noStrike">
              <a:solidFill>
                <a:srgbClr val="7D99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06519" y="3729321"/>
            <a:ext cx="3429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"/>
          <p:cNvSpPr/>
          <p:nvPr/>
        </p:nvSpPr>
        <p:spPr>
          <a:xfrm>
            <a:off x="0" y="679952"/>
            <a:ext cx="18288000" cy="1452616"/>
          </a:xfrm>
          <a:custGeom>
            <a:rect b="b" l="l" r="r" t="t"/>
            <a:pathLst>
              <a:path extrusionOk="0" h="650354" w="8187765">
                <a:moveTo>
                  <a:pt x="0" y="0"/>
                </a:moveTo>
                <a:lnTo>
                  <a:pt x="8187765" y="0"/>
                </a:lnTo>
                <a:lnTo>
                  <a:pt x="8187765" y="650354"/>
                </a:lnTo>
                <a:lnTo>
                  <a:pt x="0" y="650354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</p:sp>
      <p:sp>
        <p:nvSpPr>
          <p:cNvPr id="142" name="Google Shape;142;p5"/>
          <p:cNvSpPr txBox="1"/>
          <p:nvPr/>
        </p:nvSpPr>
        <p:spPr>
          <a:xfrm>
            <a:off x="1028700" y="958050"/>
            <a:ext cx="16436068" cy="674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16" u="none" cap="none" strike="noStrike">
                <a:solidFill>
                  <a:srgbClr val="EDC84E"/>
                </a:solidFill>
                <a:latin typeface="Calibri"/>
                <a:ea typeface="Calibri"/>
                <a:cs typeface="Calibri"/>
                <a:sym typeface="Calibri"/>
              </a:rPr>
              <a:t>CORNING'S INVOLVEMENT</a:t>
            </a:r>
            <a:endParaRPr/>
          </a:p>
        </p:txBody>
      </p:sp>
      <p:grpSp>
        <p:nvGrpSpPr>
          <p:cNvPr id="143" name="Google Shape;143;p5"/>
          <p:cNvGrpSpPr/>
          <p:nvPr/>
        </p:nvGrpSpPr>
        <p:grpSpPr>
          <a:xfrm>
            <a:off x="1028700" y="2578378"/>
            <a:ext cx="16230600" cy="1019810"/>
            <a:chOff x="0" y="-114300"/>
            <a:chExt cx="21640800" cy="1359747"/>
          </a:xfrm>
        </p:grpSpPr>
        <p:sp>
          <p:nvSpPr>
            <p:cNvPr id="144" name="Google Shape;144;p5"/>
            <p:cNvSpPr txBox="1"/>
            <p:nvPr/>
          </p:nvSpPr>
          <p:spPr>
            <a:xfrm>
              <a:off x="0" y="682202"/>
              <a:ext cx="21640800" cy="5632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557AA0"/>
                  </a:solidFill>
                  <a:latin typeface="Calibri"/>
                  <a:ea typeface="Calibri"/>
                  <a:cs typeface="Calibri"/>
                  <a:sym typeface="Calibri"/>
                </a:rPr>
                <a:t>Corning’s team will be involved in our selection and review committee to gauge the commercial viability of projects.</a:t>
              </a:r>
              <a:endParaRPr/>
            </a:p>
          </p:txBody>
        </p:sp>
        <p:sp>
          <p:nvSpPr>
            <p:cNvPr id="145" name="Google Shape;145;p5"/>
            <p:cNvSpPr txBox="1"/>
            <p:nvPr/>
          </p:nvSpPr>
          <p:spPr>
            <a:xfrm>
              <a:off x="0" y="-114300"/>
              <a:ext cx="10265747" cy="7214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003373"/>
                  </a:solidFill>
                  <a:latin typeface="Calibri"/>
                  <a:ea typeface="Calibri"/>
                  <a:cs typeface="Calibri"/>
                  <a:sym typeface="Calibri"/>
                </a:rPr>
                <a:t>TECHNOLOGY REVIEW COMMITTEE</a:t>
              </a:r>
              <a:endParaRPr/>
            </a:p>
          </p:txBody>
        </p:sp>
      </p:grpSp>
      <p:grpSp>
        <p:nvGrpSpPr>
          <p:cNvPr id="146" name="Google Shape;146;p5"/>
          <p:cNvGrpSpPr/>
          <p:nvPr/>
        </p:nvGrpSpPr>
        <p:grpSpPr>
          <a:xfrm>
            <a:off x="1028700" y="4045982"/>
            <a:ext cx="16230600" cy="1438910"/>
            <a:chOff x="0" y="-114300"/>
            <a:chExt cx="21640800" cy="1918547"/>
          </a:xfrm>
        </p:grpSpPr>
        <p:sp>
          <p:nvSpPr>
            <p:cNvPr id="147" name="Google Shape;147;p5"/>
            <p:cNvSpPr txBox="1"/>
            <p:nvPr/>
          </p:nvSpPr>
          <p:spPr>
            <a:xfrm>
              <a:off x="0" y="682202"/>
              <a:ext cx="21640800" cy="11220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557AA0"/>
                  </a:solidFill>
                  <a:latin typeface="Calibri"/>
                  <a:ea typeface="Calibri"/>
                  <a:cs typeface="Calibri"/>
                  <a:sym typeface="Calibri"/>
                </a:rPr>
                <a:t>Corning’s R&amp;D and business leadership will work with ventures accepted into the accelerator, participating in fireside chats, one-on-one office hours, and other showcases.</a:t>
              </a:r>
              <a:endParaRPr/>
            </a:p>
          </p:txBody>
        </p:sp>
        <p:sp>
          <p:nvSpPr>
            <p:cNvPr id="148" name="Google Shape;148;p5"/>
            <p:cNvSpPr txBox="1"/>
            <p:nvPr/>
          </p:nvSpPr>
          <p:spPr>
            <a:xfrm>
              <a:off x="0" y="-114300"/>
              <a:ext cx="4790435" cy="7214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003373"/>
                  </a:solidFill>
                  <a:latin typeface="Calibri"/>
                  <a:ea typeface="Calibri"/>
                  <a:cs typeface="Calibri"/>
                  <a:sym typeface="Calibri"/>
                </a:rPr>
                <a:t>MENTORSHIP</a:t>
              </a:r>
              <a:endParaRPr/>
            </a:p>
          </p:txBody>
        </p:sp>
      </p:grpSp>
      <p:grpSp>
        <p:nvGrpSpPr>
          <p:cNvPr id="149" name="Google Shape;149;p5"/>
          <p:cNvGrpSpPr/>
          <p:nvPr/>
        </p:nvGrpSpPr>
        <p:grpSpPr>
          <a:xfrm>
            <a:off x="1028700" y="5932686"/>
            <a:ext cx="16230600" cy="1438910"/>
            <a:chOff x="0" y="-114300"/>
            <a:chExt cx="21640800" cy="1918547"/>
          </a:xfrm>
        </p:grpSpPr>
        <p:sp>
          <p:nvSpPr>
            <p:cNvPr id="150" name="Google Shape;150;p5"/>
            <p:cNvSpPr txBox="1"/>
            <p:nvPr/>
          </p:nvSpPr>
          <p:spPr>
            <a:xfrm>
              <a:off x="0" y="682202"/>
              <a:ext cx="21640800" cy="11220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557AA0"/>
                  </a:solidFill>
                  <a:latin typeface="Calibri"/>
                  <a:ea typeface="Calibri"/>
                  <a:cs typeface="Calibri"/>
                  <a:sym typeface="Calibri"/>
                </a:rPr>
                <a:t>Corning will provide their equipment and resources to selected ventures, when possible. This may include providing samples, prototypes or processing that is rare or very expensive in a variety of areas.</a:t>
              </a:r>
              <a:endParaRPr/>
            </a:p>
          </p:txBody>
        </p:sp>
        <p:sp>
          <p:nvSpPr>
            <p:cNvPr id="151" name="Google Shape;151;p5"/>
            <p:cNvSpPr txBox="1"/>
            <p:nvPr/>
          </p:nvSpPr>
          <p:spPr>
            <a:xfrm>
              <a:off x="0" y="-114300"/>
              <a:ext cx="10265747" cy="7214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003373"/>
                  </a:solidFill>
                  <a:latin typeface="Calibri"/>
                  <a:ea typeface="Calibri"/>
                  <a:cs typeface="Calibri"/>
                  <a:sym typeface="Calibri"/>
                </a:rPr>
                <a:t>CORNING EQUIPMENT</a:t>
              </a:r>
              <a:endParaRPr/>
            </a:p>
          </p:txBody>
        </p:sp>
      </p:grpSp>
      <p:grpSp>
        <p:nvGrpSpPr>
          <p:cNvPr id="152" name="Google Shape;152;p5"/>
          <p:cNvGrpSpPr/>
          <p:nvPr/>
        </p:nvGrpSpPr>
        <p:grpSpPr>
          <a:xfrm>
            <a:off x="1028700" y="7819390"/>
            <a:ext cx="16230600" cy="1438910"/>
            <a:chOff x="0" y="-114300"/>
            <a:chExt cx="21640800" cy="1918547"/>
          </a:xfrm>
        </p:grpSpPr>
        <p:sp>
          <p:nvSpPr>
            <p:cNvPr id="153" name="Google Shape;153;p5"/>
            <p:cNvSpPr txBox="1"/>
            <p:nvPr/>
          </p:nvSpPr>
          <p:spPr>
            <a:xfrm>
              <a:off x="0" y="682202"/>
              <a:ext cx="21640800" cy="11220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557AA0"/>
                  </a:solidFill>
                  <a:latin typeface="Calibri"/>
                  <a:ea typeface="Calibri"/>
                  <a:cs typeface="Calibri"/>
                  <a:sym typeface="Calibri"/>
                </a:rPr>
                <a:t>All prize funding will be provided by the Corning team and administered by Columbia. The Corning team will review our ventures’ progress and have the opportunity to work with high-potential team(s) beyond the accelerator’s conclusion.</a:t>
              </a:r>
              <a:endParaRPr/>
            </a:p>
          </p:txBody>
        </p:sp>
        <p:sp>
          <p:nvSpPr>
            <p:cNvPr id="154" name="Google Shape;154;p5"/>
            <p:cNvSpPr txBox="1"/>
            <p:nvPr/>
          </p:nvSpPr>
          <p:spPr>
            <a:xfrm>
              <a:off x="0" y="-114300"/>
              <a:ext cx="4790435" cy="7214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003373"/>
                  </a:solidFill>
                  <a:latin typeface="Calibri"/>
                  <a:ea typeface="Calibri"/>
                  <a:cs typeface="Calibri"/>
                  <a:sym typeface="Calibri"/>
                </a:rPr>
                <a:t>FUNDING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23184" y="7065723"/>
            <a:ext cx="2692583" cy="1817494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6"/>
          <p:cNvSpPr txBox="1"/>
          <p:nvPr/>
        </p:nvSpPr>
        <p:spPr>
          <a:xfrm>
            <a:off x="1028700" y="2771955"/>
            <a:ext cx="14668500" cy="4819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7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Cohorts of 2-3 promising technologies go through a 12-week program where they receive:</a:t>
            </a:r>
            <a:endParaRPr/>
          </a:p>
        </p:txBody>
      </p:sp>
      <p:sp>
        <p:nvSpPr>
          <p:cNvPr id="161" name="Google Shape;161;p6"/>
          <p:cNvSpPr txBox="1"/>
          <p:nvPr/>
        </p:nvSpPr>
        <p:spPr>
          <a:xfrm>
            <a:off x="12801600" y="7182052"/>
            <a:ext cx="3823962" cy="1744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Lean LaunchPad and entrepreneurial sessions specific to advanced materials</a:t>
            </a:r>
            <a:endParaRPr/>
          </a:p>
        </p:txBody>
      </p:sp>
      <p:sp>
        <p:nvSpPr>
          <p:cNvPr id="162" name="Google Shape;162;p6"/>
          <p:cNvSpPr/>
          <p:nvPr/>
        </p:nvSpPr>
        <p:spPr>
          <a:xfrm>
            <a:off x="0" y="679952"/>
            <a:ext cx="18288000" cy="1452616"/>
          </a:xfrm>
          <a:custGeom>
            <a:rect b="b" l="l" r="r" t="t"/>
            <a:pathLst>
              <a:path extrusionOk="0" h="650354" w="8187765">
                <a:moveTo>
                  <a:pt x="0" y="0"/>
                </a:moveTo>
                <a:lnTo>
                  <a:pt x="8187765" y="0"/>
                </a:lnTo>
                <a:lnTo>
                  <a:pt x="8187765" y="650354"/>
                </a:lnTo>
                <a:lnTo>
                  <a:pt x="0" y="650354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</p:sp>
      <p:sp>
        <p:nvSpPr>
          <p:cNvPr id="163" name="Google Shape;163;p6"/>
          <p:cNvSpPr txBox="1"/>
          <p:nvPr/>
        </p:nvSpPr>
        <p:spPr>
          <a:xfrm>
            <a:off x="1028700" y="958050"/>
            <a:ext cx="13129828" cy="674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16" u="none" cap="none" strike="noStrike">
                <a:solidFill>
                  <a:srgbClr val="EDC84E"/>
                </a:solidFill>
                <a:latin typeface="Calibri"/>
                <a:ea typeface="Calibri"/>
                <a:cs typeface="Calibri"/>
                <a:sym typeface="Calibri"/>
              </a:rPr>
              <a:t>OUR PROGRAM</a:t>
            </a:r>
            <a:endParaRPr/>
          </a:p>
        </p:txBody>
      </p:sp>
      <p:pic>
        <p:nvPicPr>
          <p:cNvPr id="164" name="Google Shape;16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781836" y="3991550"/>
            <a:ext cx="2236676" cy="1934725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6"/>
          <p:cNvSpPr txBox="1"/>
          <p:nvPr/>
        </p:nvSpPr>
        <p:spPr>
          <a:xfrm>
            <a:off x="12637519" y="4225110"/>
            <a:ext cx="3844913" cy="1701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Access to extensive mentor network with deep technical and entrepreneurial experience</a:t>
            </a:r>
            <a:endParaRPr/>
          </a:p>
        </p:txBody>
      </p:sp>
      <p:pic>
        <p:nvPicPr>
          <p:cNvPr id="166" name="Google Shape;166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73370" y="6876546"/>
            <a:ext cx="2003242" cy="1883048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6"/>
          <p:cNvSpPr txBox="1"/>
          <p:nvPr/>
        </p:nvSpPr>
        <p:spPr>
          <a:xfrm>
            <a:off x="4211402" y="7138035"/>
            <a:ext cx="3823962" cy="1701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Connections to the Corning’s research and development leadership and cutting-edge equipment</a:t>
            </a:r>
            <a:endParaRPr/>
          </a:p>
        </p:txBody>
      </p:sp>
      <p:pic>
        <p:nvPicPr>
          <p:cNvPr id="168" name="Google Shape;168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8202" y="3813564"/>
            <a:ext cx="2822299" cy="1693379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6"/>
          <p:cNvSpPr txBox="1"/>
          <p:nvPr/>
        </p:nvSpPr>
        <p:spPr>
          <a:xfrm>
            <a:off x="4211402" y="3966593"/>
            <a:ext cx="3844913" cy="1701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Seed funding from Corning Incorporated: All selected projects receive $2k, while finalist receives $50k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7"/>
          <p:cNvSpPr/>
          <p:nvPr/>
        </p:nvSpPr>
        <p:spPr>
          <a:xfrm>
            <a:off x="0" y="679952"/>
            <a:ext cx="18288000" cy="1452616"/>
          </a:xfrm>
          <a:custGeom>
            <a:rect b="b" l="l" r="r" t="t"/>
            <a:pathLst>
              <a:path extrusionOk="0" h="650354" w="8187765">
                <a:moveTo>
                  <a:pt x="0" y="0"/>
                </a:moveTo>
                <a:lnTo>
                  <a:pt x="8187765" y="0"/>
                </a:lnTo>
                <a:lnTo>
                  <a:pt x="8187765" y="650354"/>
                </a:lnTo>
                <a:lnTo>
                  <a:pt x="0" y="650354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</p:sp>
      <p:sp>
        <p:nvSpPr>
          <p:cNvPr id="175" name="Google Shape;175;p7"/>
          <p:cNvSpPr/>
          <p:nvPr/>
        </p:nvSpPr>
        <p:spPr>
          <a:xfrm>
            <a:off x="11818400" y="5957736"/>
            <a:ext cx="1849789" cy="352389"/>
          </a:xfrm>
          <a:custGeom>
            <a:rect b="b" l="l" r="r" t="t"/>
            <a:pathLst>
              <a:path extrusionOk="0" h="436880" w="2293305">
                <a:moveTo>
                  <a:pt x="2274255" y="190500"/>
                </a:moveTo>
                <a:lnTo>
                  <a:pt x="2012635" y="13970"/>
                </a:lnTo>
                <a:cubicBezTo>
                  <a:pt x="1994855" y="2540"/>
                  <a:pt x="1971995" y="6350"/>
                  <a:pt x="1959295" y="24130"/>
                </a:cubicBezTo>
                <a:cubicBezTo>
                  <a:pt x="1946595" y="41910"/>
                  <a:pt x="1951675" y="64770"/>
                  <a:pt x="1969455" y="77470"/>
                </a:cubicBezTo>
                <a:lnTo>
                  <a:pt x="2125665" y="182880"/>
                </a:lnTo>
                <a:lnTo>
                  <a:pt x="162560" y="182880"/>
                </a:lnTo>
                <a:lnTo>
                  <a:pt x="321310" y="76200"/>
                </a:lnTo>
                <a:cubicBezTo>
                  <a:pt x="339090" y="64770"/>
                  <a:pt x="342900" y="40640"/>
                  <a:pt x="331470" y="22860"/>
                </a:cubicBezTo>
                <a:cubicBezTo>
                  <a:pt x="320040" y="5080"/>
                  <a:pt x="297180" y="0"/>
                  <a:pt x="279400" y="11430"/>
                </a:cubicBezTo>
                <a:lnTo>
                  <a:pt x="16510" y="187960"/>
                </a:lnTo>
                <a:cubicBezTo>
                  <a:pt x="6350" y="195580"/>
                  <a:pt x="0" y="207010"/>
                  <a:pt x="0" y="219710"/>
                </a:cubicBezTo>
                <a:cubicBezTo>
                  <a:pt x="0" y="232410"/>
                  <a:pt x="6350" y="243840"/>
                  <a:pt x="16510" y="251460"/>
                </a:cubicBezTo>
                <a:lnTo>
                  <a:pt x="279400" y="427990"/>
                </a:lnTo>
                <a:cubicBezTo>
                  <a:pt x="285750" y="431800"/>
                  <a:pt x="293370" y="434340"/>
                  <a:pt x="300990" y="434340"/>
                </a:cubicBezTo>
                <a:cubicBezTo>
                  <a:pt x="313690" y="434340"/>
                  <a:pt x="325120" y="427990"/>
                  <a:pt x="332740" y="417830"/>
                </a:cubicBezTo>
                <a:cubicBezTo>
                  <a:pt x="344170" y="400050"/>
                  <a:pt x="340360" y="377190"/>
                  <a:pt x="322580" y="364490"/>
                </a:cubicBezTo>
                <a:lnTo>
                  <a:pt x="163830" y="257810"/>
                </a:lnTo>
                <a:lnTo>
                  <a:pt x="2132015" y="257810"/>
                </a:lnTo>
                <a:lnTo>
                  <a:pt x="1970725" y="367030"/>
                </a:lnTo>
                <a:cubicBezTo>
                  <a:pt x="1952945" y="378460"/>
                  <a:pt x="1949135" y="402590"/>
                  <a:pt x="1960565" y="420370"/>
                </a:cubicBezTo>
                <a:cubicBezTo>
                  <a:pt x="1968185" y="431800"/>
                  <a:pt x="1979615" y="436880"/>
                  <a:pt x="1992315" y="436880"/>
                </a:cubicBezTo>
                <a:cubicBezTo>
                  <a:pt x="1999935" y="436880"/>
                  <a:pt x="2007555" y="434340"/>
                  <a:pt x="2013905" y="430530"/>
                </a:cubicBezTo>
                <a:lnTo>
                  <a:pt x="2276795" y="254000"/>
                </a:lnTo>
                <a:cubicBezTo>
                  <a:pt x="2286955" y="246380"/>
                  <a:pt x="2293305" y="234950"/>
                  <a:pt x="2293305" y="222250"/>
                </a:cubicBezTo>
                <a:cubicBezTo>
                  <a:pt x="2293305" y="209550"/>
                  <a:pt x="2285685" y="196850"/>
                  <a:pt x="2274255" y="190500"/>
                </a:cubicBezTo>
                <a:close/>
              </a:path>
            </a:pathLst>
          </a:custGeom>
          <a:solidFill>
            <a:srgbClr val="9EC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7"/>
          <p:cNvSpPr txBox="1"/>
          <p:nvPr/>
        </p:nvSpPr>
        <p:spPr>
          <a:xfrm>
            <a:off x="6267297" y="5290758"/>
            <a:ext cx="5753406" cy="15807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24" u="none" cap="none" strike="noStrike">
                <a:solidFill>
                  <a:srgbClr val="5E514E"/>
                </a:solidFill>
                <a:latin typeface="Calibri"/>
                <a:ea typeface="Calibri"/>
                <a:cs typeface="Calibri"/>
                <a:sym typeface="Calibri"/>
              </a:rPr>
              <a:t>COLUMBIA-CORNING ADVANCED MATERIALS ACCELERATOR</a:t>
            </a:r>
            <a:endParaRPr/>
          </a:p>
        </p:txBody>
      </p:sp>
      <p:sp>
        <p:nvSpPr>
          <p:cNvPr id="177" name="Google Shape;177;p7"/>
          <p:cNvSpPr txBox="1"/>
          <p:nvPr/>
        </p:nvSpPr>
        <p:spPr>
          <a:xfrm>
            <a:off x="1028700" y="958050"/>
            <a:ext cx="16436068" cy="674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16" u="none" cap="none" strike="noStrike">
                <a:solidFill>
                  <a:srgbClr val="EDC84E"/>
                </a:solidFill>
                <a:latin typeface="Calibri"/>
                <a:ea typeface="Calibri"/>
                <a:cs typeface="Calibri"/>
                <a:sym typeface="Calibri"/>
              </a:rPr>
              <a:t>OUR ECOSYSTEM</a:t>
            </a:r>
            <a:endParaRPr/>
          </a:p>
        </p:txBody>
      </p:sp>
      <p:sp>
        <p:nvSpPr>
          <p:cNvPr id="178" name="Google Shape;178;p7"/>
          <p:cNvSpPr/>
          <p:nvPr/>
        </p:nvSpPr>
        <p:spPr>
          <a:xfrm rot="10800000">
            <a:off x="4620835" y="5961833"/>
            <a:ext cx="1848765" cy="357084"/>
          </a:xfrm>
          <a:custGeom>
            <a:rect b="b" l="l" r="r" t="t"/>
            <a:pathLst>
              <a:path extrusionOk="0" h="434340" w="2248750">
                <a:moveTo>
                  <a:pt x="2230970" y="187960"/>
                </a:moveTo>
                <a:lnTo>
                  <a:pt x="1969350" y="11430"/>
                </a:lnTo>
                <a:cubicBezTo>
                  <a:pt x="1951570" y="0"/>
                  <a:pt x="1928710" y="3810"/>
                  <a:pt x="1916010" y="21590"/>
                </a:cubicBezTo>
                <a:cubicBezTo>
                  <a:pt x="1904580" y="39370"/>
                  <a:pt x="1908390" y="62230"/>
                  <a:pt x="1926170" y="74930"/>
                </a:cubicBezTo>
                <a:lnTo>
                  <a:pt x="2084920" y="181610"/>
                </a:lnTo>
                <a:lnTo>
                  <a:pt x="0" y="181610"/>
                </a:lnTo>
                <a:lnTo>
                  <a:pt x="0" y="257810"/>
                </a:lnTo>
                <a:lnTo>
                  <a:pt x="2084920" y="257810"/>
                </a:lnTo>
                <a:lnTo>
                  <a:pt x="1926170" y="364490"/>
                </a:lnTo>
                <a:cubicBezTo>
                  <a:pt x="1908390" y="375920"/>
                  <a:pt x="1904580" y="400050"/>
                  <a:pt x="1916010" y="417830"/>
                </a:cubicBezTo>
                <a:cubicBezTo>
                  <a:pt x="1923630" y="429260"/>
                  <a:pt x="1935060" y="434340"/>
                  <a:pt x="1947760" y="434340"/>
                </a:cubicBezTo>
                <a:cubicBezTo>
                  <a:pt x="1955380" y="434340"/>
                  <a:pt x="1963000" y="431800"/>
                  <a:pt x="1969350" y="427990"/>
                </a:cubicBezTo>
                <a:lnTo>
                  <a:pt x="2232240" y="251460"/>
                </a:lnTo>
                <a:cubicBezTo>
                  <a:pt x="2242400" y="243840"/>
                  <a:pt x="2248750" y="232410"/>
                  <a:pt x="2248750" y="219710"/>
                </a:cubicBezTo>
                <a:cubicBezTo>
                  <a:pt x="2248750" y="207010"/>
                  <a:pt x="2242400" y="195580"/>
                  <a:pt x="2230970" y="187960"/>
                </a:cubicBezTo>
                <a:close/>
              </a:path>
            </a:pathLst>
          </a:custGeom>
          <a:solidFill>
            <a:srgbClr val="9EC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7"/>
          <p:cNvSpPr/>
          <p:nvPr/>
        </p:nvSpPr>
        <p:spPr>
          <a:xfrm rot="5400000">
            <a:off x="7105389" y="7765554"/>
            <a:ext cx="1407046" cy="70139"/>
          </a:xfrm>
          <a:custGeom>
            <a:rect b="b" l="l" r="r" t="t"/>
            <a:pathLst>
              <a:path extrusionOk="0" h="69850" w="1401248">
                <a:moveTo>
                  <a:pt x="1110419" y="0"/>
                </a:moveTo>
                <a:lnTo>
                  <a:pt x="0" y="0"/>
                </a:lnTo>
                <a:lnTo>
                  <a:pt x="0" y="69850"/>
                </a:lnTo>
                <a:lnTo>
                  <a:pt x="1401248" y="69850"/>
                </a:lnTo>
                <a:lnTo>
                  <a:pt x="1401248" y="0"/>
                </a:lnTo>
                <a:close/>
              </a:path>
            </a:pathLst>
          </a:custGeom>
          <a:solidFill>
            <a:srgbClr val="9ECEEB"/>
          </a:solidFill>
          <a:ln>
            <a:noFill/>
          </a:ln>
        </p:spPr>
      </p:sp>
      <p:sp>
        <p:nvSpPr>
          <p:cNvPr id="180" name="Google Shape;180;p7"/>
          <p:cNvSpPr/>
          <p:nvPr/>
        </p:nvSpPr>
        <p:spPr>
          <a:xfrm rot="10800000">
            <a:off x="4598684" y="8301578"/>
            <a:ext cx="3223396" cy="357084"/>
          </a:xfrm>
          <a:custGeom>
            <a:rect b="b" l="l" r="r" t="t"/>
            <a:pathLst>
              <a:path extrusionOk="0" h="434340" w="3920785">
                <a:moveTo>
                  <a:pt x="3903005" y="187960"/>
                </a:moveTo>
                <a:lnTo>
                  <a:pt x="3641385" y="11430"/>
                </a:lnTo>
                <a:cubicBezTo>
                  <a:pt x="3623605" y="0"/>
                  <a:pt x="3600745" y="3810"/>
                  <a:pt x="3588045" y="21590"/>
                </a:cubicBezTo>
                <a:cubicBezTo>
                  <a:pt x="3576615" y="39370"/>
                  <a:pt x="3580425" y="62230"/>
                  <a:pt x="3598205" y="74930"/>
                </a:cubicBezTo>
                <a:lnTo>
                  <a:pt x="3756955" y="181610"/>
                </a:lnTo>
                <a:lnTo>
                  <a:pt x="0" y="181610"/>
                </a:lnTo>
                <a:lnTo>
                  <a:pt x="0" y="257810"/>
                </a:lnTo>
                <a:lnTo>
                  <a:pt x="3756955" y="257810"/>
                </a:lnTo>
                <a:lnTo>
                  <a:pt x="3598205" y="364490"/>
                </a:lnTo>
                <a:cubicBezTo>
                  <a:pt x="3580425" y="375920"/>
                  <a:pt x="3576615" y="400050"/>
                  <a:pt x="3588045" y="417830"/>
                </a:cubicBezTo>
                <a:cubicBezTo>
                  <a:pt x="3595665" y="429260"/>
                  <a:pt x="3607095" y="434340"/>
                  <a:pt x="3619795" y="434340"/>
                </a:cubicBezTo>
                <a:cubicBezTo>
                  <a:pt x="3627415" y="434340"/>
                  <a:pt x="3635035" y="431800"/>
                  <a:pt x="3641385" y="427990"/>
                </a:cubicBezTo>
                <a:lnTo>
                  <a:pt x="3904275" y="251460"/>
                </a:lnTo>
                <a:cubicBezTo>
                  <a:pt x="3914435" y="243840"/>
                  <a:pt x="3920785" y="232410"/>
                  <a:pt x="3920785" y="219710"/>
                </a:cubicBezTo>
                <a:cubicBezTo>
                  <a:pt x="3920785" y="207010"/>
                  <a:pt x="3914435" y="195580"/>
                  <a:pt x="3903005" y="187960"/>
                </a:cubicBezTo>
                <a:close/>
              </a:path>
            </a:pathLst>
          </a:custGeom>
          <a:solidFill>
            <a:srgbClr val="9EC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7"/>
          <p:cNvSpPr/>
          <p:nvPr/>
        </p:nvSpPr>
        <p:spPr>
          <a:xfrm rot="5400000">
            <a:off x="7105389" y="4432176"/>
            <a:ext cx="1407046" cy="70139"/>
          </a:xfrm>
          <a:custGeom>
            <a:rect b="b" l="l" r="r" t="t"/>
            <a:pathLst>
              <a:path extrusionOk="0" h="69850" w="1401248">
                <a:moveTo>
                  <a:pt x="1110419" y="0"/>
                </a:moveTo>
                <a:lnTo>
                  <a:pt x="0" y="0"/>
                </a:lnTo>
                <a:lnTo>
                  <a:pt x="0" y="69850"/>
                </a:lnTo>
                <a:lnTo>
                  <a:pt x="1401248" y="69850"/>
                </a:lnTo>
                <a:lnTo>
                  <a:pt x="1401248" y="0"/>
                </a:lnTo>
                <a:close/>
              </a:path>
            </a:pathLst>
          </a:custGeom>
          <a:solidFill>
            <a:srgbClr val="9ECEEB"/>
          </a:solidFill>
          <a:ln>
            <a:noFill/>
          </a:ln>
        </p:spPr>
      </p:sp>
      <p:sp>
        <p:nvSpPr>
          <p:cNvPr id="182" name="Google Shape;182;p7"/>
          <p:cNvSpPr/>
          <p:nvPr/>
        </p:nvSpPr>
        <p:spPr>
          <a:xfrm rot="10800000">
            <a:off x="4589979" y="3622088"/>
            <a:ext cx="3223396" cy="357084"/>
          </a:xfrm>
          <a:custGeom>
            <a:rect b="b" l="l" r="r" t="t"/>
            <a:pathLst>
              <a:path extrusionOk="0" h="434340" w="3920785">
                <a:moveTo>
                  <a:pt x="3903005" y="187960"/>
                </a:moveTo>
                <a:lnTo>
                  <a:pt x="3641385" y="11430"/>
                </a:lnTo>
                <a:cubicBezTo>
                  <a:pt x="3623605" y="0"/>
                  <a:pt x="3600745" y="3810"/>
                  <a:pt x="3588045" y="21590"/>
                </a:cubicBezTo>
                <a:cubicBezTo>
                  <a:pt x="3576615" y="39370"/>
                  <a:pt x="3580425" y="62230"/>
                  <a:pt x="3598205" y="74930"/>
                </a:cubicBezTo>
                <a:lnTo>
                  <a:pt x="3756955" y="181610"/>
                </a:lnTo>
                <a:lnTo>
                  <a:pt x="0" y="181610"/>
                </a:lnTo>
                <a:lnTo>
                  <a:pt x="0" y="257810"/>
                </a:lnTo>
                <a:lnTo>
                  <a:pt x="3756955" y="257810"/>
                </a:lnTo>
                <a:lnTo>
                  <a:pt x="3598205" y="364490"/>
                </a:lnTo>
                <a:cubicBezTo>
                  <a:pt x="3580425" y="375920"/>
                  <a:pt x="3576615" y="400050"/>
                  <a:pt x="3588045" y="417830"/>
                </a:cubicBezTo>
                <a:cubicBezTo>
                  <a:pt x="3595665" y="429260"/>
                  <a:pt x="3607095" y="434340"/>
                  <a:pt x="3619795" y="434340"/>
                </a:cubicBezTo>
                <a:cubicBezTo>
                  <a:pt x="3627415" y="434340"/>
                  <a:pt x="3635035" y="431800"/>
                  <a:pt x="3641385" y="427990"/>
                </a:cubicBezTo>
                <a:lnTo>
                  <a:pt x="3904275" y="251460"/>
                </a:lnTo>
                <a:cubicBezTo>
                  <a:pt x="3914435" y="243840"/>
                  <a:pt x="3920785" y="232410"/>
                  <a:pt x="3920785" y="219710"/>
                </a:cubicBezTo>
                <a:cubicBezTo>
                  <a:pt x="3920785" y="207010"/>
                  <a:pt x="3914435" y="195580"/>
                  <a:pt x="3903005" y="187960"/>
                </a:cubicBezTo>
                <a:close/>
              </a:path>
            </a:pathLst>
          </a:custGeom>
          <a:solidFill>
            <a:srgbClr val="9EC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3" name="Google Shape;18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336864" y="5977008"/>
            <a:ext cx="2162402" cy="322558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7"/>
          <p:cNvSpPr txBox="1"/>
          <p:nvPr/>
        </p:nvSpPr>
        <p:spPr>
          <a:xfrm>
            <a:off x="1028700" y="3156160"/>
            <a:ext cx="3513068" cy="1115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Columbia Materials Research Science and Engineering Center (MRSEC)</a:t>
            </a:r>
            <a:endParaRPr/>
          </a:p>
        </p:txBody>
      </p:sp>
      <p:sp>
        <p:nvSpPr>
          <p:cNvPr id="185" name="Google Shape;185;p7"/>
          <p:cNvSpPr txBox="1"/>
          <p:nvPr/>
        </p:nvSpPr>
        <p:spPr>
          <a:xfrm>
            <a:off x="1028700" y="5709239"/>
            <a:ext cx="3513068" cy="7437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Columbia Engineering 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Columbia Arts and Sciences </a:t>
            </a:r>
            <a:endParaRPr/>
          </a:p>
        </p:txBody>
      </p:sp>
      <p:sp>
        <p:nvSpPr>
          <p:cNvPr id="186" name="Google Shape;186;p7"/>
          <p:cNvSpPr txBox="1"/>
          <p:nvPr/>
        </p:nvSpPr>
        <p:spPr>
          <a:xfrm>
            <a:off x="1028700" y="7946302"/>
            <a:ext cx="3848100" cy="1115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Columbia Nano Initiative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Columbia Quantum Initiative 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Columbia Data Science Institute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"/>
          <p:cNvSpPr/>
          <p:nvPr/>
        </p:nvSpPr>
        <p:spPr>
          <a:xfrm>
            <a:off x="0" y="679952"/>
            <a:ext cx="18288000" cy="1452616"/>
          </a:xfrm>
          <a:custGeom>
            <a:rect b="b" l="l" r="r" t="t"/>
            <a:pathLst>
              <a:path extrusionOk="0" h="650354" w="8187765">
                <a:moveTo>
                  <a:pt x="0" y="0"/>
                </a:moveTo>
                <a:lnTo>
                  <a:pt x="8187765" y="0"/>
                </a:lnTo>
                <a:lnTo>
                  <a:pt x="8187765" y="650354"/>
                </a:lnTo>
                <a:lnTo>
                  <a:pt x="0" y="650354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</p:sp>
      <p:sp>
        <p:nvSpPr>
          <p:cNvPr id="192" name="Google Shape;192;p8"/>
          <p:cNvSpPr txBox="1"/>
          <p:nvPr/>
        </p:nvSpPr>
        <p:spPr>
          <a:xfrm>
            <a:off x="1028700" y="958050"/>
            <a:ext cx="16436068" cy="674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16" u="none" cap="none" strike="noStrike">
                <a:solidFill>
                  <a:srgbClr val="EDC84E"/>
                </a:solidFill>
                <a:latin typeface="Calibri"/>
                <a:ea typeface="Calibri"/>
                <a:cs typeface="Calibri"/>
                <a:sym typeface="Calibri"/>
              </a:rPr>
              <a:t>WHO WE ARE LOOKING FOR</a:t>
            </a:r>
            <a:endParaRPr/>
          </a:p>
        </p:txBody>
      </p:sp>
      <p:sp>
        <p:nvSpPr>
          <p:cNvPr id="193" name="Google Shape;193;p8"/>
          <p:cNvSpPr txBox="1"/>
          <p:nvPr/>
        </p:nvSpPr>
        <p:spPr>
          <a:xfrm>
            <a:off x="1028700" y="3154323"/>
            <a:ext cx="16230600" cy="4082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557AA0"/>
                </a:solidFill>
                <a:latin typeface="Calibri"/>
                <a:ea typeface="Calibri"/>
                <a:cs typeface="Calibri"/>
                <a:sym typeface="Calibri"/>
              </a:rPr>
              <a:t>We're searching for a broad range of early-stage translational projects, from research to pre-seed startups. </a:t>
            </a:r>
            <a:endParaRPr/>
          </a:p>
        </p:txBody>
      </p:sp>
      <p:sp>
        <p:nvSpPr>
          <p:cNvPr id="194" name="Google Shape;194;p8"/>
          <p:cNvSpPr txBox="1"/>
          <p:nvPr/>
        </p:nvSpPr>
        <p:spPr>
          <a:xfrm>
            <a:off x="1028700" y="2549803"/>
            <a:ext cx="16230600" cy="541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EARLY STAGE ADVANCED MATERIALS TECHNOLOGIES AND STARTUPS</a:t>
            </a:r>
            <a:endParaRPr/>
          </a:p>
        </p:txBody>
      </p:sp>
      <p:sp>
        <p:nvSpPr>
          <p:cNvPr id="195" name="Google Shape;195;p8"/>
          <p:cNvSpPr txBox="1"/>
          <p:nvPr/>
        </p:nvSpPr>
        <p:spPr>
          <a:xfrm>
            <a:off x="1028700" y="4621927"/>
            <a:ext cx="16230600" cy="862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557AA0"/>
                </a:solidFill>
                <a:latin typeface="Calibri"/>
                <a:ea typeface="Calibri"/>
                <a:cs typeface="Calibri"/>
                <a:sym typeface="Calibri"/>
              </a:rPr>
              <a:t>One of the team members must be a faculty, student, fellow, or staff member at Columbia University. Eligibility may expand in the future.</a:t>
            </a:r>
            <a:endParaRPr/>
          </a:p>
        </p:txBody>
      </p:sp>
      <p:sp>
        <p:nvSpPr>
          <p:cNvPr id="196" name="Google Shape;196;p8"/>
          <p:cNvSpPr txBox="1"/>
          <p:nvPr/>
        </p:nvSpPr>
        <p:spPr>
          <a:xfrm>
            <a:off x="1028700" y="4017407"/>
            <a:ext cx="12832417" cy="541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AFFILIATED WITH COLUMBIA UNIVERSITY</a:t>
            </a:r>
            <a:endParaRPr/>
          </a:p>
        </p:txBody>
      </p:sp>
      <p:sp>
        <p:nvSpPr>
          <p:cNvPr id="197" name="Google Shape;197;p8"/>
          <p:cNvSpPr txBox="1"/>
          <p:nvPr/>
        </p:nvSpPr>
        <p:spPr>
          <a:xfrm>
            <a:off x="1028700" y="6508631"/>
            <a:ext cx="16230600" cy="8720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557AA0"/>
                </a:solidFill>
                <a:latin typeface="Calibri"/>
                <a:ea typeface="Calibri"/>
                <a:cs typeface="Calibri"/>
                <a:sym typeface="Calibri"/>
              </a:rPr>
              <a:t>Up to 5 sessions during the spring semester, including meetings and mentor conversations with Corning and fellow teams, and periodic networking events.</a:t>
            </a:r>
            <a:endParaRPr/>
          </a:p>
        </p:txBody>
      </p:sp>
      <p:sp>
        <p:nvSpPr>
          <p:cNvPr id="198" name="Google Shape;198;p8"/>
          <p:cNvSpPr txBox="1"/>
          <p:nvPr/>
        </p:nvSpPr>
        <p:spPr>
          <a:xfrm>
            <a:off x="1028700" y="5904111"/>
            <a:ext cx="15049500" cy="5411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COMMIT TO PERIODIC ENTREPRENEURIAL SESSIONS</a:t>
            </a:r>
            <a:endParaRPr/>
          </a:p>
        </p:txBody>
      </p:sp>
      <p:sp>
        <p:nvSpPr>
          <p:cNvPr id="199" name="Google Shape;199;p8"/>
          <p:cNvSpPr txBox="1"/>
          <p:nvPr/>
        </p:nvSpPr>
        <p:spPr>
          <a:xfrm>
            <a:off x="1028700" y="7819550"/>
            <a:ext cx="16137683" cy="434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00" u="none" cap="none" strike="noStrike">
                <a:solidFill>
                  <a:srgbClr val="F27A6A"/>
                </a:solidFill>
                <a:latin typeface="Calibri"/>
                <a:ea typeface="Calibri"/>
                <a:cs typeface="Calibri"/>
                <a:sym typeface="Calibri"/>
              </a:rPr>
              <a:t>Entrepreneurial sessions are optional but encouraged.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9"/>
          <p:cNvSpPr/>
          <p:nvPr/>
        </p:nvSpPr>
        <p:spPr>
          <a:xfrm>
            <a:off x="0" y="679952"/>
            <a:ext cx="18288000" cy="1452616"/>
          </a:xfrm>
          <a:custGeom>
            <a:rect b="b" l="l" r="r" t="t"/>
            <a:pathLst>
              <a:path extrusionOk="0" h="650354" w="8187765">
                <a:moveTo>
                  <a:pt x="0" y="0"/>
                </a:moveTo>
                <a:lnTo>
                  <a:pt x="8187765" y="0"/>
                </a:lnTo>
                <a:lnTo>
                  <a:pt x="8187765" y="650354"/>
                </a:lnTo>
                <a:lnTo>
                  <a:pt x="0" y="650354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</p:sp>
      <p:sp>
        <p:nvSpPr>
          <p:cNvPr id="205" name="Google Shape;205;p9"/>
          <p:cNvSpPr txBox="1"/>
          <p:nvPr/>
        </p:nvSpPr>
        <p:spPr>
          <a:xfrm>
            <a:off x="1028700" y="958050"/>
            <a:ext cx="16436068" cy="674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16" u="none" cap="none" strike="noStrike">
                <a:solidFill>
                  <a:srgbClr val="EDC84E"/>
                </a:solidFill>
                <a:latin typeface="Calibri"/>
                <a:ea typeface="Calibri"/>
                <a:cs typeface="Calibri"/>
                <a:sym typeface="Calibri"/>
              </a:rPr>
              <a:t>FOCUS AREAS</a:t>
            </a:r>
            <a:endParaRPr/>
          </a:p>
        </p:txBody>
      </p:sp>
      <p:sp>
        <p:nvSpPr>
          <p:cNvPr id="206" name="Google Shape;206;p9"/>
          <p:cNvSpPr txBox="1"/>
          <p:nvPr/>
        </p:nvSpPr>
        <p:spPr>
          <a:xfrm>
            <a:off x="976125" y="7927675"/>
            <a:ext cx="69969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557AA0"/>
                </a:solidFill>
                <a:latin typeface="Calibri"/>
                <a:ea typeface="Calibri"/>
                <a:cs typeface="Calibri"/>
                <a:sym typeface="Calibri"/>
              </a:rPr>
              <a:t>Application areas include cell/gene therapy, cell and organoid culture technologies, sorting and separations technology, lab automation technology, imaging, diagnostics, microfluidics, high throughput synthesis of DNA/RNA.</a:t>
            </a:r>
            <a:endParaRPr/>
          </a:p>
        </p:txBody>
      </p:sp>
      <p:sp>
        <p:nvSpPr>
          <p:cNvPr id="207" name="Google Shape;207;p9"/>
          <p:cNvSpPr txBox="1"/>
          <p:nvPr/>
        </p:nvSpPr>
        <p:spPr>
          <a:xfrm>
            <a:off x="1005875" y="7116425"/>
            <a:ext cx="6996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MATERIALS, EQUIPMENT,AND SYSTEMS FOR LIFE SCIENCES</a:t>
            </a:r>
            <a:endParaRPr/>
          </a:p>
        </p:txBody>
      </p:sp>
      <p:sp>
        <p:nvSpPr>
          <p:cNvPr id="208" name="Google Shape;208;p9"/>
          <p:cNvSpPr txBox="1"/>
          <p:nvPr/>
        </p:nvSpPr>
        <p:spPr>
          <a:xfrm>
            <a:off x="9372600" y="3041275"/>
            <a:ext cx="71481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557AA0"/>
                </a:solidFill>
                <a:latin typeface="Calibri"/>
                <a:ea typeface="Calibri"/>
                <a:cs typeface="Calibri"/>
                <a:sym typeface="Calibri"/>
              </a:rPr>
              <a:t>Applications include advanced windows, bio-active coatings, novel optical coatings, super hydro and oleophobic</a:t>
            </a:r>
            <a:endParaRPr/>
          </a:p>
        </p:txBody>
      </p:sp>
      <p:sp>
        <p:nvSpPr>
          <p:cNvPr id="209" name="Google Shape;209;p9"/>
          <p:cNvSpPr txBox="1"/>
          <p:nvPr/>
        </p:nvSpPr>
        <p:spPr>
          <a:xfrm>
            <a:off x="9372600" y="2634000"/>
            <a:ext cx="6996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ADVANCED COATINGS AND PAINTS</a:t>
            </a:r>
            <a:endParaRPr/>
          </a:p>
        </p:txBody>
      </p:sp>
      <p:sp>
        <p:nvSpPr>
          <p:cNvPr id="210" name="Google Shape;210;p9"/>
          <p:cNvSpPr txBox="1"/>
          <p:nvPr/>
        </p:nvSpPr>
        <p:spPr>
          <a:xfrm>
            <a:off x="976125" y="5221325"/>
            <a:ext cx="6996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557AA0"/>
                </a:solidFill>
                <a:latin typeface="Calibri"/>
                <a:ea typeface="Calibri"/>
                <a:cs typeface="Calibri"/>
                <a:sym typeface="Calibri"/>
              </a:rPr>
              <a:t>Application areas include RF electronics, energy storage, and filtration of gas and liquids.</a:t>
            </a:r>
            <a:endParaRPr/>
          </a:p>
        </p:txBody>
      </p:sp>
      <p:sp>
        <p:nvSpPr>
          <p:cNvPr id="211" name="Google Shape;211;p9"/>
          <p:cNvSpPr txBox="1"/>
          <p:nvPr/>
        </p:nvSpPr>
        <p:spPr>
          <a:xfrm>
            <a:off x="998950" y="4810500"/>
            <a:ext cx="6996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CERAMIC MATERIALS</a:t>
            </a:r>
            <a:endParaRPr/>
          </a:p>
        </p:txBody>
      </p:sp>
      <p:sp>
        <p:nvSpPr>
          <p:cNvPr id="212" name="Google Shape;212;p9"/>
          <p:cNvSpPr txBox="1"/>
          <p:nvPr/>
        </p:nvSpPr>
        <p:spPr>
          <a:xfrm>
            <a:off x="976125" y="3090675"/>
            <a:ext cx="6996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557AA0"/>
                </a:solidFill>
                <a:latin typeface="Calibri"/>
                <a:ea typeface="Calibri"/>
                <a:cs typeface="Calibri"/>
                <a:sym typeface="Calibri"/>
              </a:rPr>
              <a:t>Application areas include new technologies for quantum memory, quantum communication.</a:t>
            </a:r>
            <a:endParaRPr/>
          </a:p>
        </p:txBody>
      </p:sp>
      <p:sp>
        <p:nvSpPr>
          <p:cNvPr id="213" name="Google Shape;213;p9"/>
          <p:cNvSpPr txBox="1"/>
          <p:nvPr/>
        </p:nvSpPr>
        <p:spPr>
          <a:xfrm>
            <a:off x="976125" y="2634000"/>
            <a:ext cx="6996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MATERIALS FOR QUANTUM COMPUTING</a:t>
            </a:r>
            <a:endParaRPr/>
          </a:p>
        </p:txBody>
      </p:sp>
      <p:sp>
        <p:nvSpPr>
          <p:cNvPr id="214" name="Google Shape;214;p9"/>
          <p:cNvSpPr txBox="1"/>
          <p:nvPr/>
        </p:nvSpPr>
        <p:spPr>
          <a:xfrm>
            <a:off x="9372600" y="7569800"/>
            <a:ext cx="71481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557AA0"/>
                </a:solidFill>
                <a:latin typeface="Calibri"/>
                <a:ea typeface="Calibri"/>
                <a:cs typeface="Calibri"/>
                <a:sym typeface="Calibri"/>
              </a:rPr>
              <a:t>Application areas include LED/OLED displays, thin films for electronics and optoelectronics, microLED technologies, holographic and light field technologies, flexible displays, transparent displays, near eye displays, novel backplanes and driving electronics.</a:t>
            </a:r>
            <a:endParaRPr/>
          </a:p>
        </p:txBody>
      </p:sp>
      <p:sp>
        <p:nvSpPr>
          <p:cNvPr id="215" name="Google Shape;215;p9"/>
          <p:cNvSpPr txBox="1"/>
          <p:nvPr/>
        </p:nvSpPr>
        <p:spPr>
          <a:xfrm>
            <a:off x="9372600" y="7116425"/>
            <a:ext cx="6996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PHOTONIC AND DISPLAY TECHNOLOGY</a:t>
            </a:r>
            <a:endParaRPr/>
          </a:p>
        </p:txBody>
      </p:sp>
      <p:sp>
        <p:nvSpPr>
          <p:cNvPr id="216" name="Google Shape;216;p9"/>
          <p:cNvSpPr txBox="1"/>
          <p:nvPr/>
        </p:nvSpPr>
        <p:spPr>
          <a:xfrm>
            <a:off x="9372600" y="4810500"/>
            <a:ext cx="6996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3373"/>
                </a:solidFill>
                <a:latin typeface="Calibri"/>
                <a:ea typeface="Calibri"/>
                <a:cs typeface="Calibri"/>
                <a:sym typeface="Calibri"/>
              </a:rPr>
              <a:t>BATTERY TECHNOLOGIES </a:t>
            </a:r>
            <a:endParaRPr/>
          </a:p>
        </p:txBody>
      </p:sp>
      <p:sp>
        <p:nvSpPr>
          <p:cNvPr id="217" name="Google Shape;217;p9"/>
          <p:cNvSpPr/>
          <p:nvPr/>
        </p:nvSpPr>
        <p:spPr>
          <a:xfrm>
            <a:off x="9372600" y="5256350"/>
            <a:ext cx="6996900" cy="1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557AA0"/>
                </a:solidFill>
                <a:latin typeface="Calibri"/>
                <a:ea typeface="Calibri"/>
                <a:cs typeface="Calibri"/>
                <a:sym typeface="Calibri"/>
              </a:rPr>
              <a:t>Applications areas include solid state batteries, silicon anode technologies, flexible batteries, novel energy storage concepts.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Daniel Goetzel</dc:creator>
</cp:coreProperties>
</file>